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80" r:id="rId1"/>
  </p:sldMasterIdLst>
  <p:notesMasterIdLst>
    <p:notesMasterId r:id="rId19"/>
  </p:notesMasterIdLst>
  <p:sldIdLst>
    <p:sldId id="256" r:id="rId2"/>
    <p:sldId id="258" r:id="rId3"/>
    <p:sldId id="257" r:id="rId4"/>
    <p:sldId id="270" r:id="rId5"/>
    <p:sldId id="274" r:id="rId6"/>
    <p:sldId id="259" r:id="rId7"/>
    <p:sldId id="260" r:id="rId8"/>
    <p:sldId id="262" r:id="rId9"/>
    <p:sldId id="265" r:id="rId10"/>
    <p:sldId id="267" r:id="rId11"/>
    <p:sldId id="261" r:id="rId12"/>
    <p:sldId id="269" r:id="rId13"/>
    <p:sldId id="263" r:id="rId14"/>
    <p:sldId id="271" r:id="rId15"/>
    <p:sldId id="268" r:id="rId16"/>
    <p:sldId id="264" r:id="rId17"/>
    <p:sldId id="27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4"/>
    <p:restoredTop sz="94649"/>
  </p:normalViewPr>
  <p:slideViewPr>
    <p:cSldViewPr snapToGrid="0">
      <p:cViewPr varScale="1">
        <p:scale>
          <a:sx n="101" d="100"/>
          <a:sy n="101" d="100"/>
        </p:scale>
        <p:origin x="876"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D88B7-F57B-4B4B-9746-DDF8061D26BB}" type="datetimeFigureOut">
              <a:rPr lang="en-US" smtClean="0"/>
              <a:t>4/3/2023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3FC9F2-89A7-413D-90EA-63510EC6E7A7}" type="slidenum">
              <a:rPr lang="en-US" smtClean="0"/>
              <a:t>‹#›</a:t>
            </a:fld>
            <a:endParaRPr lang="en-US"/>
          </a:p>
        </p:txBody>
      </p:sp>
    </p:spTree>
    <p:extLst>
      <p:ext uri="{BB962C8B-B14F-4D97-AF65-F5344CB8AC3E}">
        <p14:creationId xmlns:p14="http://schemas.microsoft.com/office/powerpoint/2010/main" val="2652338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https://www.backblaze.com/blog/hard-drive-cost-per-gigabyte/</a:t>
            </a:r>
          </a:p>
        </p:txBody>
      </p:sp>
      <p:sp>
        <p:nvSpPr>
          <p:cNvPr id="4" name="Slide Number Placeholder 3"/>
          <p:cNvSpPr>
            <a:spLocks noGrp="1"/>
          </p:cNvSpPr>
          <p:nvPr>
            <p:ph type="sldNum" sz="quarter" idx="5"/>
          </p:nvPr>
        </p:nvSpPr>
        <p:spPr/>
        <p:txBody>
          <a:bodyPr/>
          <a:lstStyle/>
          <a:p>
            <a:fld id="{4E3FC9F2-89A7-413D-90EA-63510EC6E7A7}" type="slidenum">
              <a:rPr lang="en-US" smtClean="0"/>
              <a:t>3</a:t>
            </a:fld>
            <a:endParaRPr lang="en-US"/>
          </a:p>
        </p:txBody>
      </p:sp>
    </p:spTree>
    <p:extLst>
      <p:ext uri="{BB962C8B-B14F-4D97-AF65-F5344CB8AC3E}">
        <p14:creationId xmlns:p14="http://schemas.microsoft.com/office/powerpoint/2010/main" val="1081937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3FC9F2-89A7-413D-90EA-63510EC6E7A7}" type="slidenum">
              <a:rPr lang="en-US" smtClean="0"/>
              <a:t>10</a:t>
            </a:fld>
            <a:endParaRPr lang="en-US"/>
          </a:p>
        </p:txBody>
      </p:sp>
    </p:spTree>
    <p:extLst>
      <p:ext uri="{BB962C8B-B14F-4D97-AF65-F5344CB8AC3E}">
        <p14:creationId xmlns:p14="http://schemas.microsoft.com/office/powerpoint/2010/main" val="3666946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2350003"/>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3248618"/>
            <a:ext cx="10058400" cy="1206108"/>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B8D7FA-582A-4F49-9450-5646C86BFC2B}" type="datetime1">
              <a:rPr lang="en-US" smtClean="0"/>
              <a:t>4/3/2023</a:t>
            </a:fld>
            <a:endParaRPr lang="en-US" dirty="0"/>
          </a:p>
        </p:txBody>
      </p:sp>
      <p:sp>
        <p:nvSpPr>
          <p:cNvPr id="5" name="Footer Placeholder 4"/>
          <p:cNvSpPr>
            <a:spLocks noGrp="1"/>
          </p:cNvSpPr>
          <p:nvPr>
            <p:ph type="ftr" sz="quarter" idx="11"/>
          </p:nvPr>
        </p:nvSpPr>
        <p:spPr/>
        <p:txBody>
          <a:bodyPr/>
          <a:lstStyle/>
          <a:p>
            <a:r>
              <a:rPr lang="en-US"/>
              <a:t>SELF-MANAGING DATABASE SYSTEMS 2023 @ ICDE 2023</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3127153"/>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7100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05CB18-A022-4B94-8712-67EB34B48DA1}" type="datetime1">
              <a:rPr lang="en-US" smtClean="0"/>
              <a:t>4/3/2023</a:t>
            </a:fld>
            <a:endParaRPr lang="en-US" dirty="0"/>
          </a:p>
        </p:txBody>
      </p:sp>
      <p:sp>
        <p:nvSpPr>
          <p:cNvPr id="5" name="Footer Placeholder 4"/>
          <p:cNvSpPr>
            <a:spLocks noGrp="1"/>
          </p:cNvSpPr>
          <p:nvPr>
            <p:ph type="ftr" sz="quarter" idx="11"/>
          </p:nvPr>
        </p:nvSpPr>
        <p:spPr/>
        <p:txBody>
          <a:bodyPr/>
          <a:lstStyle/>
          <a:p>
            <a:r>
              <a:rPr lang="en-US"/>
              <a:t>SELF-MANAGING DATABASE SYSTEMS 2023 @ ICDE 2023</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92586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CB1A2F-5D3B-4B28-9E0C-C4D17E6244F1}" type="datetime1">
              <a:rPr lang="en-US" smtClean="0"/>
              <a:t>4/3/2023</a:t>
            </a:fld>
            <a:endParaRPr lang="en-US" dirty="0"/>
          </a:p>
        </p:txBody>
      </p:sp>
      <p:sp>
        <p:nvSpPr>
          <p:cNvPr id="5" name="Footer Placeholder 4"/>
          <p:cNvSpPr>
            <a:spLocks noGrp="1"/>
          </p:cNvSpPr>
          <p:nvPr>
            <p:ph type="ftr" sz="quarter" idx="11"/>
          </p:nvPr>
        </p:nvSpPr>
        <p:spPr/>
        <p:txBody>
          <a:bodyPr/>
          <a:lstStyle/>
          <a:p>
            <a:r>
              <a:rPr lang="en-US"/>
              <a:t>SELF-MANAGING DATABASE SYSTEMS 2023 @ ICDE 2023</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72353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A59F60-83C5-4CA9-AA59-09086C1E9B9D}" type="datetime1">
              <a:rPr lang="en-US" smtClean="0"/>
              <a:t>4/3/2023</a:t>
            </a:fld>
            <a:endParaRPr lang="en-US" dirty="0"/>
          </a:p>
        </p:txBody>
      </p:sp>
      <p:sp>
        <p:nvSpPr>
          <p:cNvPr id="5" name="Footer Placeholder 4"/>
          <p:cNvSpPr>
            <a:spLocks noGrp="1"/>
          </p:cNvSpPr>
          <p:nvPr>
            <p:ph type="ftr" sz="quarter" idx="11"/>
          </p:nvPr>
        </p:nvSpPr>
        <p:spPr/>
        <p:txBody>
          <a:bodyPr/>
          <a:lstStyle/>
          <a:p>
            <a:r>
              <a:rPr lang="en-US"/>
              <a:t>SELF-MANAGING DATABASE SYSTEMS 2023 @ ICDE 2023</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3710309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236820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3429000"/>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96E91D-6BC5-415A-B550-EB5E0DD579CD}" type="datetime1">
              <a:rPr lang="en-US" smtClean="0"/>
              <a:t>4/3/2023</a:t>
            </a:fld>
            <a:endParaRPr lang="en-US" dirty="0"/>
          </a:p>
        </p:txBody>
      </p:sp>
      <p:sp>
        <p:nvSpPr>
          <p:cNvPr id="5" name="Footer Placeholder 4"/>
          <p:cNvSpPr>
            <a:spLocks noGrp="1"/>
          </p:cNvSpPr>
          <p:nvPr>
            <p:ph type="ftr" sz="quarter" idx="11"/>
          </p:nvPr>
        </p:nvSpPr>
        <p:spPr/>
        <p:txBody>
          <a:bodyPr/>
          <a:lstStyle/>
          <a:p>
            <a:r>
              <a:rPr lang="en-US"/>
              <a:t>SELF-MANAGING DATABASE SYSTEMS 2023 @ ICDE 2023</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10" name="Straight Connector 9">
            <a:extLst>
              <a:ext uri="{FF2B5EF4-FFF2-40B4-BE49-F238E27FC236}">
                <a16:creationId xmlns:a16="http://schemas.microsoft.com/office/drawing/2014/main" id="{8F122E87-2FC5-635B-04E4-5A65661426DA}"/>
              </a:ext>
            </a:extLst>
          </p:cNvPr>
          <p:cNvCxnSpPr/>
          <p:nvPr userDrawn="1"/>
        </p:nvCxnSpPr>
        <p:spPr>
          <a:xfrm>
            <a:off x="1207658" y="3127153"/>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6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4"/>
            <a:ext cx="10058400" cy="858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287262"/>
            <a:ext cx="4937760" cy="45818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287262"/>
            <a:ext cx="4937760" cy="45818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C6ED9F-F0B8-48E5-9D20-C3C0041D3CA8}" type="datetime1">
              <a:rPr lang="en-US" smtClean="0"/>
              <a:t>4/3/2023</a:t>
            </a:fld>
            <a:endParaRPr lang="en-US" dirty="0"/>
          </a:p>
        </p:txBody>
      </p:sp>
      <p:sp>
        <p:nvSpPr>
          <p:cNvPr id="6" name="Footer Placeholder 5"/>
          <p:cNvSpPr>
            <a:spLocks noGrp="1"/>
          </p:cNvSpPr>
          <p:nvPr>
            <p:ph type="ftr" sz="quarter" idx="11"/>
          </p:nvPr>
        </p:nvSpPr>
        <p:spPr/>
        <p:txBody>
          <a:bodyPr/>
          <a:lstStyle/>
          <a:p>
            <a:r>
              <a:rPr lang="en-US"/>
              <a:t>SELF-MANAGING DATABASE SYSTEMS 2023 @ ICDE 2023</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80120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867494"/>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304515"/>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040796"/>
            <a:ext cx="4937760" cy="4084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304515"/>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040797"/>
            <a:ext cx="4937760" cy="40847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879DF3-55A8-4129-96CF-696FC42F66F0}" type="datetime1">
              <a:rPr lang="en-US" smtClean="0"/>
              <a:t>4/3/2023</a:t>
            </a:fld>
            <a:endParaRPr lang="en-US" dirty="0"/>
          </a:p>
        </p:txBody>
      </p:sp>
      <p:sp>
        <p:nvSpPr>
          <p:cNvPr id="8" name="Footer Placeholder 7"/>
          <p:cNvSpPr>
            <a:spLocks noGrp="1"/>
          </p:cNvSpPr>
          <p:nvPr>
            <p:ph type="ftr" sz="quarter" idx="11"/>
          </p:nvPr>
        </p:nvSpPr>
        <p:spPr/>
        <p:txBody>
          <a:bodyPr/>
          <a:lstStyle/>
          <a:p>
            <a:r>
              <a:rPr lang="en-US"/>
              <a:t>SELF-MANAGING DATABASE SYSTEMS 2023 @ ICDE 2023</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008011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E12B3F-142B-40B3-A25A-F35E0F091F6A}" type="datetime1">
              <a:rPr lang="en-US" smtClean="0"/>
              <a:t>4/3/2023</a:t>
            </a:fld>
            <a:endParaRPr lang="en-US" dirty="0"/>
          </a:p>
        </p:txBody>
      </p:sp>
      <p:sp>
        <p:nvSpPr>
          <p:cNvPr id="4" name="Footer Placeholder 3"/>
          <p:cNvSpPr>
            <a:spLocks noGrp="1"/>
          </p:cNvSpPr>
          <p:nvPr>
            <p:ph type="ftr" sz="quarter" idx="11"/>
          </p:nvPr>
        </p:nvSpPr>
        <p:spPr/>
        <p:txBody>
          <a:bodyPr/>
          <a:lstStyle/>
          <a:p>
            <a:r>
              <a:rPr lang="en-US"/>
              <a:t>SELF-MANAGING DATABASE SYSTEMS 2023 @ ICDE 2023</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03104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D5C92E9-5611-498E-B659-F3D97AB17713}" type="datetime1">
              <a:rPr lang="en-US" smtClean="0"/>
              <a:t>4/3/2023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SELF-MANAGING DATABASE SYSTEMS 2023 @ ICDE 2023</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5236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E5AC01F-9876-4460-A9B5-4F26184855E3}" type="datetime1">
              <a:rPr lang="en-US" smtClean="0"/>
              <a:t>4/3/2023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SELF-MANAGING DATABASE SYSTEMS 2023 @ ICDE 2023</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56442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681BCF-1646-4B84-8EFF-A344F16F0646}" type="datetime1">
              <a:rPr lang="en-US" smtClean="0"/>
              <a:t>4/3/2023</a:t>
            </a:fld>
            <a:endParaRPr lang="en-US" dirty="0"/>
          </a:p>
        </p:txBody>
      </p:sp>
      <p:sp>
        <p:nvSpPr>
          <p:cNvPr id="6" name="Footer Placeholder 5"/>
          <p:cNvSpPr>
            <a:spLocks noGrp="1"/>
          </p:cNvSpPr>
          <p:nvPr>
            <p:ph type="ftr" sz="quarter" idx="11"/>
          </p:nvPr>
        </p:nvSpPr>
        <p:spPr/>
        <p:txBody>
          <a:bodyPr/>
          <a:lstStyle/>
          <a:p>
            <a:r>
              <a:rPr lang="en-US"/>
              <a:t>SELF-MANAGING DATABASE SYSTEMS 2023 @ ICDE 2023</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60451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840861"/>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272870"/>
            <a:ext cx="10058400" cy="4596224"/>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93420" y="6459785"/>
            <a:ext cx="2472271" cy="365125"/>
          </a:xfrm>
          <a:prstGeom prst="rect">
            <a:avLst/>
          </a:prstGeom>
        </p:spPr>
        <p:txBody>
          <a:bodyPr vert="horz" lIns="91440" tIns="45720" rIns="91440" bIns="45720" rtlCol="0" anchor="ctr"/>
          <a:lstStyle>
            <a:lvl1pPr algn="l">
              <a:defRPr sz="900">
                <a:solidFill>
                  <a:schemeClr val="tx1"/>
                </a:solidFill>
              </a:defRPr>
            </a:lvl1pPr>
          </a:lstStyle>
          <a:p>
            <a:fld id="{7B2C1608-00DF-491D-8F4F-DB766B8B6AE1}" type="datetime1">
              <a:rPr lang="en-US" smtClean="0"/>
              <a:t>4/3/2023</a:t>
            </a:fld>
            <a:endParaRPr lang="en-US" dirty="0"/>
          </a:p>
        </p:txBody>
      </p:sp>
      <p:sp>
        <p:nvSpPr>
          <p:cNvPr id="5" name="Footer Placeholder 4"/>
          <p:cNvSpPr>
            <a:spLocks noGrp="1"/>
          </p:cNvSpPr>
          <p:nvPr>
            <p:ph type="ftr" sz="quarter" idx="3"/>
          </p:nvPr>
        </p:nvSpPr>
        <p:spPr>
          <a:xfrm>
            <a:off x="4982325" y="6459785"/>
            <a:ext cx="4822804" cy="365125"/>
          </a:xfrm>
          <a:prstGeom prst="rect">
            <a:avLst/>
          </a:prstGeom>
        </p:spPr>
        <p:txBody>
          <a:bodyPr vert="horz" lIns="91440" tIns="45720" rIns="91440" bIns="45720" rtlCol="0" anchor="ctr"/>
          <a:lstStyle>
            <a:lvl1pPr algn="l">
              <a:defRPr sz="900" cap="all" baseline="0">
                <a:solidFill>
                  <a:schemeClr val="tx1"/>
                </a:solidFill>
              </a:defRPr>
            </a:lvl1pPr>
          </a:lstStyle>
          <a:p>
            <a:r>
              <a:rPr lang="en-US" spc="200">
                <a:latin typeface="+mj-lt"/>
              </a:rPr>
              <a:t>SELF-MANAGING DATABASE SYSTEMS 2023 @ ICDE 2023</a:t>
            </a:r>
            <a:endParaRPr lang="en-US" spc="200" dirty="0">
              <a:latin typeface="+mj-lt"/>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chemeClr val="tx1"/>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134168"/>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2" descr="header-logo">
            <a:extLst>
              <a:ext uri="{FF2B5EF4-FFF2-40B4-BE49-F238E27FC236}">
                <a16:creationId xmlns:a16="http://schemas.microsoft.com/office/drawing/2014/main" id="{008EEDE1-E404-02A4-6FA3-6D64B0DF7CF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40707" y="6459146"/>
            <a:ext cx="1030868" cy="3169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Algolysis Ltd">
            <a:extLst>
              <a:ext uri="{FF2B5EF4-FFF2-40B4-BE49-F238E27FC236}">
                <a16:creationId xmlns:a16="http://schemas.microsoft.com/office/drawing/2014/main" id="{C417797F-1FD5-A34C-07BC-ECD4A4C9486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297028" y="6430571"/>
            <a:ext cx="1234454" cy="389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17782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2BA4F-ADE2-30A8-173A-9806068F7B7C}"/>
              </a:ext>
            </a:extLst>
          </p:cNvPr>
          <p:cNvSpPr>
            <a:spLocks noGrp="1"/>
          </p:cNvSpPr>
          <p:nvPr>
            <p:ph type="ctrTitle"/>
          </p:nvPr>
        </p:nvSpPr>
        <p:spPr/>
        <p:txBody>
          <a:bodyPr>
            <a:noAutofit/>
          </a:bodyPr>
          <a:lstStyle/>
          <a:p>
            <a:pPr algn="ctr"/>
            <a:r>
              <a:rPr lang="en-US" sz="6000" dirty="0"/>
              <a:t>Towards a </a:t>
            </a:r>
            <a:r>
              <a:rPr lang="en-US" sz="6000" b="1" dirty="0"/>
              <a:t>Si</a:t>
            </a:r>
            <a:r>
              <a:rPr lang="en-US" sz="6000" dirty="0"/>
              <a:t>gnature </a:t>
            </a:r>
            <a:r>
              <a:rPr lang="en-US" sz="6000" b="1" dirty="0"/>
              <a:t>Ba</a:t>
            </a:r>
            <a:r>
              <a:rPr lang="en-US" sz="6000" dirty="0"/>
              <a:t>sed </a:t>
            </a:r>
            <a:r>
              <a:rPr lang="en-US" sz="6000" b="1" dirty="0"/>
              <a:t>Co</a:t>
            </a:r>
            <a:r>
              <a:rPr lang="en-US" sz="6000" dirty="0"/>
              <a:t>mpression Technique for</a:t>
            </a:r>
            <a:br>
              <a:rPr lang="en-US" sz="6000" dirty="0"/>
            </a:br>
            <a:r>
              <a:rPr lang="en-US" sz="6000" dirty="0"/>
              <a:t>Big Data Storage</a:t>
            </a:r>
          </a:p>
        </p:txBody>
      </p:sp>
      <p:graphicFrame>
        <p:nvGraphicFramePr>
          <p:cNvPr id="5" name="Table 4">
            <a:extLst>
              <a:ext uri="{FF2B5EF4-FFF2-40B4-BE49-F238E27FC236}">
                <a16:creationId xmlns:a16="http://schemas.microsoft.com/office/drawing/2014/main" id="{67D59075-0362-40F1-BE32-9BECFB853CD1}"/>
              </a:ext>
            </a:extLst>
          </p:cNvPr>
          <p:cNvGraphicFramePr>
            <a:graphicFrameLocks noGrp="1"/>
          </p:cNvGraphicFramePr>
          <p:nvPr>
            <p:extLst>
              <p:ext uri="{D42A27DB-BD31-4B8C-83A1-F6EECF244321}">
                <p14:modId xmlns:p14="http://schemas.microsoft.com/office/powerpoint/2010/main" val="1474928062"/>
              </p:ext>
            </p:extLst>
          </p:nvPr>
        </p:nvGraphicFramePr>
        <p:xfrm>
          <a:off x="2335530" y="3464908"/>
          <a:ext cx="7581900" cy="1097280"/>
        </p:xfrm>
        <a:graphic>
          <a:graphicData uri="http://schemas.openxmlformats.org/drawingml/2006/table">
            <a:tbl>
              <a:tblPr>
                <a:tableStyleId>{5C22544A-7EE6-4342-B048-85BDC9FD1C3A}</a:tableStyleId>
              </a:tblPr>
              <a:tblGrid>
                <a:gridCol w="2527300">
                  <a:extLst>
                    <a:ext uri="{9D8B030D-6E8A-4147-A177-3AD203B41FA5}">
                      <a16:colId xmlns:a16="http://schemas.microsoft.com/office/drawing/2014/main" val="2127082087"/>
                    </a:ext>
                  </a:extLst>
                </a:gridCol>
                <a:gridCol w="2527300">
                  <a:extLst>
                    <a:ext uri="{9D8B030D-6E8A-4147-A177-3AD203B41FA5}">
                      <a16:colId xmlns:a16="http://schemas.microsoft.com/office/drawing/2014/main" val="3200562631"/>
                    </a:ext>
                  </a:extLst>
                </a:gridCol>
                <a:gridCol w="2527300">
                  <a:extLst>
                    <a:ext uri="{9D8B030D-6E8A-4147-A177-3AD203B41FA5}">
                      <a16:colId xmlns:a16="http://schemas.microsoft.com/office/drawing/2014/main" val="1081547736"/>
                    </a:ext>
                  </a:extLst>
                </a:gridCol>
              </a:tblGrid>
              <a:tr h="274320">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dirty="0">
                          <a:solidFill>
                            <a:schemeClr val="tx1"/>
                          </a:solidFill>
                          <a:effectLst>
                            <a:outerShdw blurRad="38100" dist="38100" dir="2700000" algn="tl">
                              <a:srgbClr val="000000">
                                <a:alpha val="43137"/>
                              </a:srgbClr>
                            </a:outerShdw>
                          </a:effectLst>
                          <a:latin typeface="+mj-lt"/>
                          <a:ea typeface="+mn-ea"/>
                          <a:cs typeface="+mn-cs"/>
                        </a:rPr>
                        <a:t>Constantinos Costa</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dirty="0" err="1">
                          <a:solidFill>
                            <a:schemeClr val="tx1"/>
                          </a:solidFill>
                          <a:latin typeface="+mj-lt"/>
                          <a:ea typeface="+mn-ea"/>
                          <a:cs typeface="+mn-cs"/>
                        </a:rPr>
                        <a:t>Panos</a:t>
                      </a:r>
                      <a:r>
                        <a:rPr lang="en-US" sz="1400" b="1" kern="1200" cap="all" spc="200" baseline="0" dirty="0">
                          <a:solidFill>
                            <a:schemeClr val="tx1"/>
                          </a:solidFill>
                          <a:latin typeface="+mj-lt"/>
                          <a:ea typeface="+mn-ea"/>
                          <a:cs typeface="+mn-cs"/>
                        </a:rPr>
                        <a:t> K. </a:t>
                      </a:r>
                      <a:r>
                        <a:rPr lang="en-US" sz="1400" b="1" kern="1200" cap="all" spc="200" baseline="0" dirty="0" err="1">
                          <a:solidFill>
                            <a:schemeClr val="tx1"/>
                          </a:solidFill>
                          <a:latin typeface="+mj-lt"/>
                          <a:ea typeface="+mn-ea"/>
                          <a:cs typeface="+mn-cs"/>
                        </a:rPr>
                        <a:t>Chrysanthis</a:t>
                      </a:r>
                      <a:endParaRPr lang="en-US" sz="1400" b="1" kern="1200" cap="all" spc="200" baseline="0" dirty="0">
                        <a:solidFill>
                          <a:schemeClr val="tx1"/>
                        </a:solidFill>
                        <a:latin typeface="+mj-lt"/>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a:solidFill>
                            <a:schemeClr val="tx1"/>
                          </a:solidFill>
                          <a:latin typeface="+mj-lt"/>
                          <a:ea typeface="+mn-ea"/>
                          <a:cs typeface="+mn-cs"/>
                        </a:rPr>
                        <a:t>Marios Costa</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5363217"/>
                  </a:ext>
                </a:extLst>
              </a:tr>
              <a:tr h="274320">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dirty="0">
                          <a:solidFill>
                            <a:schemeClr val="tx1"/>
                          </a:solidFill>
                          <a:effectLst>
                            <a:outerShdw blurRad="38100" dist="38100" dir="2700000" algn="tl">
                              <a:srgbClr val="000000">
                                <a:alpha val="43137"/>
                              </a:srgbClr>
                            </a:outerShdw>
                          </a:effectLst>
                          <a:latin typeface="+mj-lt"/>
                          <a:ea typeface="+mn-ea"/>
                          <a:cs typeface="+mn-cs"/>
                        </a:rPr>
                        <a:t>Rinnoco Ltd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dirty="0">
                          <a:solidFill>
                            <a:schemeClr val="tx1"/>
                          </a:solidFill>
                          <a:latin typeface="+mj-lt"/>
                          <a:ea typeface="+mn-ea"/>
                          <a:cs typeface="+mn-cs"/>
                        </a:rPr>
                        <a:t>Rinnoco Ltd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a:solidFill>
                            <a:schemeClr val="tx1"/>
                          </a:solidFill>
                          <a:latin typeface="+mj-lt"/>
                          <a:ea typeface="+mn-ea"/>
                          <a:cs typeface="+mn-cs"/>
                        </a:rPr>
                        <a:t>Rinnoco Ltd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1774967"/>
                  </a:ext>
                </a:extLst>
              </a:tr>
              <a:tr h="274320">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dirty="0">
                          <a:solidFill>
                            <a:schemeClr val="tx1"/>
                          </a:solidFill>
                          <a:effectLst>
                            <a:outerShdw blurRad="38100" dist="38100" dir="2700000" algn="tl">
                              <a:srgbClr val="000000">
                                <a:alpha val="43137"/>
                              </a:srgbClr>
                            </a:outerShdw>
                          </a:effectLst>
                          <a:latin typeface="+mj-lt"/>
                          <a:ea typeface="+mn-ea"/>
                          <a:cs typeface="+mn-cs"/>
                        </a:rPr>
                        <a:t>Limassol, Cyprus</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dirty="0">
                          <a:solidFill>
                            <a:schemeClr val="tx1"/>
                          </a:solidFill>
                          <a:latin typeface="+mj-lt"/>
                          <a:ea typeface="+mn-ea"/>
                          <a:cs typeface="+mn-cs"/>
                        </a:rPr>
                        <a:t>Limassol, Cyprus</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a:solidFill>
                            <a:schemeClr val="tx1"/>
                          </a:solidFill>
                          <a:latin typeface="+mj-lt"/>
                          <a:ea typeface="+mn-ea"/>
                          <a:cs typeface="+mn-cs"/>
                        </a:rPr>
                        <a:t>Limassol, Cyprus</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1763747"/>
                  </a:ext>
                </a:extLst>
              </a:tr>
              <a:tr h="274320">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dirty="0">
                          <a:solidFill>
                            <a:schemeClr val="tx1"/>
                          </a:solidFill>
                          <a:effectLst>
                            <a:outerShdw blurRad="38100" dist="38100" dir="2700000" algn="tl">
                              <a:srgbClr val="000000">
                                <a:alpha val="43137"/>
                              </a:srgbClr>
                            </a:outerShdw>
                          </a:effectLst>
                          <a:latin typeface="+mj-lt"/>
                          <a:ea typeface="+mn-ea"/>
                          <a:cs typeface="+mn-cs"/>
                        </a:rPr>
                        <a:t>costa.c@rinnoco.com</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a:solidFill>
                            <a:schemeClr val="tx1"/>
                          </a:solidFill>
                          <a:latin typeface="+mj-lt"/>
                          <a:ea typeface="+mn-ea"/>
                          <a:cs typeface="+mn-cs"/>
                        </a:rPr>
                        <a:t>panos@rinnoco.com</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dirty="0">
                          <a:solidFill>
                            <a:schemeClr val="tx1"/>
                          </a:solidFill>
                          <a:latin typeface="+mj-lt"/>
                          <a:ea typeface="+mn-ea"/>
                          <a:cs typeface="+mn-cs"/>
                        </a:rPr>
                        <a:t>marios.c@rinnoco.com</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7158401"/>
                  </a:ext>
                </a:extLst>
              </a:tr>
            </a:tbl>
          </a:graphicData>
        </a:graphic>
      </p:graphicFrame>
      <p:sp>
        <p:nvSpPr>
          <p:cNvPr id="8" name="TextBox 7">
            <a:extLst>
              <a:ext uri="{FF2B5EF4-FFF2-40B4-BE49-F238E27FC236}">
                <a16:creationId xmlns:a16="http://schemas.microsoft.com/office/drawing/2014/main" id="{495CA029-0BE3-065A-BFDF-2D7FB8BD58EB}"/>
              </a:ext>
            </a:extLst>
          </p:cNvPr>
          <p:cNvSpPr txBox="1"/>
          <p:nvPr/>
        </p:nvSpPr>
        <p:spPr>
          <a:xfrm>
            <a:off x="0" y="6386810"/>
            <a:ext cx="12192000" cy="461665"/>
          </a:xfrm>
          <a:prstGeom prst="rect">
            <a:avLst/>
          </a:prstGeom>
          <a:noFill/>
        </p:spPr>
        <p:txBody>
          <a:bodyPr wrap="square">
            <a:spAutoFit/>
          </a:bodyPr>
          <a:lstStyle/>
          <a:p>
            <a:pPr algn="ctr"/>
            <a:r>
              <a:rPr lang="en-US" sz="1200" cap="all" spc="200" dirty="0">
                <a:latin typeface="+mj-lt"/>
              </a:rPr>
              <a:t>4TH INTERNATIONAL WORKSHOP ON SELF-MANAGING DATABASE SYSTEMS</a:t>
            </a:r>
          </a:p>
          <a:p>
            <a:pPr algn="ctr"/>
            <a:r>
              <a:rPr lang="en-US" sz="1200" cap="all" spc="200" dirty="0">
                <a:latin typeface="+mj-lt"/>
              </a:rPr>
              <a:t>3 APRIL 2023, ANAHEIM, CALIFORNIA, USA</a:t>
            </a:r>
          </a:p>
        </p:txBody>
      </p:sp>
      <p:pic>
        <p:nvPicPr>
          <p:cNvPr id="1026" name="Picture 2" descr="header-logo">
            <a:extLst>
              <a:ext uri="{FF2B5EF4-FFF2-40B4-BE49-F238E27FC236}">
                <a16:creationId xmlns:a16="http://schemas.microsoft.com/office/drawing/2014/main" id="{2ED2EE9A-172D-08FD-848E-B15112FA4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07" y="6459146"/>
            <a:ext cx="1030868" cy="3169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lgolysis Ltd">
            <a:extLst>
              <a:ext uri="{FF2B5EF4-FFF2-40B4-BE49-F238E27FC236}">
                <a16:creationId xmlns:a16="http://schemas.microsoft.com/office/drawing/2014/main" id="{CC0F2281-61A9-1C01-1807-6521B9E2B8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028" y="6430571"/>
            <a:ext cx="1234454" cy="3893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FF922B15-634F-710D-5E43-07EF99AEDBAC}"/>
              </a:ext>
            </a:extLst>
          </p:cNvPr>
          <p:cNvGraphicFramePr>
            <a:graphicFrameLocks noGrp="1"/>
          </p:cNvGraphicFramePr>
          <p:nvPr>
            <p:extLst>
              <p:ext uri="{D42A27DB-BD31-4B8C-83A1-F6EECF244321}">
                <p14:modId xmlns:p14="http://schemas.microsoft.com/office/powerpoint/2010/main" val="1215989314"/>
              </p:ext>
            </p:extLst>
          </p:nvPr>
        </p:nvGraphicFramePr>
        <p:xfrm>
          <a:off x="3578542" y="4697375"/>
          <a:ext cx="5095876" cy="1097280"/>
        </p:xfrm>
        <a:graphic>
          <a:graphicData uri="http://schemas.openxmlformats.org/drawingml/2006/table">
            <a:tbl>
              <a:tblPr>
                <a:tableStyleId>{5C22544A-7EE6-4342-B048-85BDC9FD1C3A}</a:tableStyleId>
              </a:tblPr>
              <a:tblGrid>
                <a:gridCol w="2547938">
                  <a:extLst>
                    <a:ext uri="{9D8B030D-6E8A-4147-A177-3AD203B41FA5}">
                      <a16:colId xmlns:a16="http://schemas.microsoft.com/office/drawing/2014/main" val="2926223374"/>
                    </a:ext>
                  </a:extLst>
                </a:gridCol>
                <a:gridCol w="2547938">
                  <a:extLst>
                    <a:ext uri="{9D8B030D-6E8A-4147-A177-3AD203B41FA5}">
                      <a16:colId xmlns:a16="http://schemas.microsoft.com/office/drawing/2014/main" val="3159898031"/>
                    </a:ext>
                  </a:extLst>
                </a:gridCol>
              </a:tblGrid>
              <a:tr h="274320">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dirty="0" err="1">
                          <a:solidFill>
                            <a:schemeClr val="tx1"/>
                          </a:solidFill>
                          <a:latin typeface="+mj-lt"/>
                          <a:ea typeface="+mn-ea"/>
                          <a:cs typeface="+mn-cs"/>
                        </a:rPr>
                        <a:t>Efstathios</a:t>
                      </a:r>
                      <a:r>
                        <a:rPr lang="en-US" sz="1400" b="1" kern="1200" cap="all" spc="200" baseline="0" dirty="0">
                          <a:solidFill>
                            <a:schemeClr val="tx1"/>
                          </a:solidFill>
                          <a:latin typeface="+mj-lt"/>
                          <a:ea typeface="+mn-ea"/>
                          <a:cs typeface="+mn-cs"/>
                        </a:rPr>
                        <a:t> Stavrakis</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dirty="0">
                          <a:solidFill>
                            <a:schemeClr val="tx1"/>
                          </a:solidFill>
                          <a:latin typeface="+mj-lt"/>
                          <a:ea typeface="+mn-ea"/>
                          <a:cs typeface="+mn-cs"/>
                        </a:rPr>
                        <a:t>Nicolas Nicolaou</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5363217"/>
                  </a:ext>
                </a:extLst>
              </a:tr>
              <a:tr h="274320">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a:solidFill>
                            <a:schemeClr val="tx1"/>
                          </a:solidFill>
                          <a:latin typeface="+mj-lt"/>
                          <a:ea typeface="+mn-ea"/>
                          <a:cs typeface="+mn-cs"/>
                        </a:rPr>
                        <a:t>Algolysis Ltd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dirty="0" err="1">
                          <a:solidFill>
                            <a:schemeClr val="tx1"/>
                          </a:solidFill>
                          <a:latin typeface="+mj-lt"/>
                          <a:ea typeface="+mn-ea"/>
                          <a:cs typeface="+mn-cs"/>
                        </a:rPr>
                        <a:t>Algolysis</a:t>
                      </a:r>
                      <a:r>
                        <a:rPr lang="en-US" sz="1400" b="1" kern="1200" cap="all" spc="200" baseline="0" dirty="0">
                          <a:solidFill>
                            <a:schemeClr val="tx1"/>
                          </a:solidFill>
                          <a:latin typeface="+mj-lt"/>
                          <a:ea typeface="+mn-ea"/>
                          <a:cs typeface="+mn-cs"/>
                        </a:rPr>
                        <a:t> Ltd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1774967"/>
                  </a:ext>
                </a:extLst>
              </a:tr>
              <a:tr h="274320">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a:solidFill>
                            <a:schemeClr val="tx1"/>
                          </a:solidFill>
                          <a:latin typeface="+mj-lt"/>
                          <a:ea typeface="+mn-ea"/>
                          <a:cs typeface="+mn-cs"/>
                        </a:rPr>
                        <a:t>Limassol, Cyprus</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dirty="0">
                          <a:solidFill>
                            <a:schemeClr val="tx1"/>
                          </a:solidFill>
                          <a:latin typeface="+mj-lt"/>
                          <a:ea typeface="+mn-ea"/>
                          <a:cs typeface="+mn-cs"/>
                        </a:rPr>
                        <a:t>Limassol, Cyprus</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1763747"/>
                  </a:ext>
                </a:extLst>
              </a:tr>
              <a:tr h="274320">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dirty="0">
                          <a:solidFill>
                            <a:schemeClr val="tx1"/>
                          </a:solidFill>
                          <a:latin typeface="+mj-lt"/>
                          <a:ea typeface="+mn-ea"/>
                          <a:cs typeface="+mn-cs"/>
                        </a:rPr>
                        <a:t>stathis@algolysis.com</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dirty="0">
                          <a:solidFill>
                            <a:schemeClr val="tx1"/>
                          </a:solidFill>
                          <a:latin typeface="+mj-lt"/>
                          <a:ea typeface="+mn-ea"/>
                          <a:cs typeface="+mn-cs"/>
                        </a:rPr>
                        <a:t>nicolas@algolysis.com</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7158401"/>
                  </a:ext>
                </a:extLst>
              </a:tr>
            </a:tbl>
          </a:graphicData>
        </a:graphic>
      </p:graphicFrame>
      <p:sp>
        <p:nvSpPr>
          <p:cNvPr id="6" name="TextBox 5">
            <a:extLst>
              <a:ext uri="{FF2B5EF4-FFF2-40B4-BE49-F238E27FC236}">
                <a16:creationId xmlns:a16="http://schemas.microsoft.com/office/drawing/2014/main" id="{3117A263-C7EE-FCB9-D9DE-7A2BF53494D6}"/>
              </a:ext>
            </a:extLst>
          </p:cNvPr>
          <p:cNvSpPr txBox="1"/>
          <p:nvPr/>
        </p:nvSpPr>
        <p:spPr>
          <a:xfrm>
            <a:off x="10029825" y="5092126"/>
            <a:ext cx="1818874" cy="307777"/>
          </a:xfrm>
          <a:prstGeom prst="rect">
            <a:avLst/>
          </a:prstGeom>
          <a:noFill/>
        </p:spPr>
        <p:txBody>
          <a:bodyPr wrap="square">
            <a:spAutoFit/>
          </a:bodyPr>
          <a:lstStyle/>
          <a:p>
            <a:pPr algn="l"/>
            <a:r>
              <a:rPr lang="en-US" sz="1400" dirty="0">
                <a:latin typeface="NimbusRomNo9L-Regu"/>
              </a:rPr>
              <a:t>P</a:t>
            </a:r>
            <a:r>
              <a:rPr lang="en-US" sz="1400" b="0" i="0" u="none" strike="noStrike" baseline="0" dirty="0">
                <a:latin typeface="NimbusRomNo9L-Regu"/>
              </a:rPr>
              <a:t>artially supported</a:t>
            </a:r>
            <a:r>
              <a:rPr lang="el-GR" sz="1400" b="0" i="0" u="none" strike="noStrike" baseline="0" dirty="0">
                <a:latin typeface="NimbusRomNo9L-Regu"/>
              </a:rPr>
              <a:t> </a:t>
            </a:r>
            <a:r>
              <a:rPr lang="en-US" sz="1400" b="0" i="0" u="none" strike="noStrike" baseline="0" dirty="0">
                <a:latin typeface="NimbusRomNo9L-Regu"/>
              </a:rPr>
              <a:t>by</a:t>
            </a:r>
            <a:endParaRPr lang="en-US" sz="1400" dirty="0"/>
          </a:p>
        </p:txBody>
      </p:sp>
      <p:pic>
        <p:nvPicPr>
          <p:cNvPr id="7" name="Picture 2" descr="ΙδΕΚ">
            <a:extLst>
              <a:ext uri="{FF2B5EF4-FFF2-40B4-BE49-F238E27FC236}">
                <a16:creationId xmlns:a16="http://schemas.microsoft.com/office/drawing/2014/main" id="{F7025EE1-6C3D-0366-9DFB-4A53CE9A387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9825" y="5238682"/>
            <a:ext cx="24003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4811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7084FCF-0A36-BE8D-9D79-B470FE254077}"/>
              </a:ext>
            </a:extLst>
          </p:cNvPr>
          <p:cNvPicPr>
            <a:picLocks noChangeAspect="1"/>
          </p:cNvPicPr>
          <p:nvPr/>
        </p:nvPicPr>
        <p:blipFill>
          <a:blip r:embed="rId3"/>
          <a:stretch>
            <a:fillRect/>
          </a:stretch>
        </p:blipFill>
        <p:spPr>
          <a:xfrm>
            <a:off x="6518655" y="4992580"/>
            <a:ext cx="5673345" cy="839886"/>
          </a:xfrm>
          <a:prstGeom prst="rect">
            <a:avLst/>
          </a:prstGeom>
        </p:spPr>
      </p:pic>
      <p:sp>
        <p:nvSpPr>
          <p:cNvPr id="2" name="Title 1">
            <a:extLst>
              <a:ext uri="{FF2B5EF4-FFF2-40B4-BE49-F238E27FC236}">
                <a16:creationId xmlns:a16="http://schemas.microsoft.com/office/drawing/2014/main" id="{E6F3C041-DEEC-9FC3-18BD-DAB6766FE263}"/>
              </a:ext>
            </a:extLst>
          </p:cNvPr>
          <p:cNvSpPr>
            <a:spLocks noGrp="1"/>
          </p:cNvSpPr>
          <p:nvPr>
            <p:ph type="title"/>
          </p:nvPr>
        </p:nvSpPr>
        <p:spPr/>
        <p:txBody>
          <a:bodyPr/>
          <a:lstStyle/>
          <a:p>
            <a:r>
              <a:rPr lang="en-US" dirty="0"/>
              <a:t>SIBACO Overview</a:t>
            </a:r>
          </a:p>
        </p:txBody>
      </p:sp>
      <p:sp>
        <p:nvSpPr>
          <p:cNvPr id="3" name="Content Placeholder 2">
            <a:extLst>
              <a:ext uri="{FF2B5EF4-FFF2-40B4-BE49-F238E27FC236}">
                <a16:creationId xmlns:a16="http://schemas.microsoft.com/office/drawing/2014/main" id="{2FF869E3-1AF0-0DF9-018D-EA021E8F9A0A}"/>
              </a:ext>
            </a:extLst>
          </p:cNvPr>
          <p:cNvSpPr>
            <a:spLocks noGrp="1"/>
          </p:cNvSpPr>
          <p:nvPr>
            <p:ph sz="half" idx="1"/>
          </p:nvPr>
        </p:nvSpPr>
        <p:spPr>
          <a:xfrm>
            <a:off x="1190625" y="1145221"/>
            <a:ext cx="5328026" cy="5207954"/>
          </a:xfrm>
        </p:spPr>
        <p:txBody>
          <a:bodyPr>
            <a:normAutofit fontScale="92500" lnSpcReduction="10000"/>
          </a:bodyPr>
          <a:lstStyle/>
          <a:p>
            <a:pPr marL="457200" indent="-457200">
              <a:buFont typeface="+mj-lt"/>
              <a:buAutoNum type="arabicPeriod"/>
            </a:pPr>
            <a:r>
              <a:rPr lang="en-US" dirty="0"/>
              <a:t>Detection of compatible columns</a:t>
            </a:r>
          </a:p>
          <a:p>
            <a:pPr marL="578358" lvl="1" indent="-285750"/>
            <a:r>
              <a:rPr lang="en-US" dirty="0"/>
              <a:t>The output of this stage is a table with the entropy of each column.</a:t>
            </a:r>
          </a:p>
          <a:p>
            <a:pPr marL="457200" indent="-457200">
              <a:buFont typeface="+mj-lt"/>
              <a:buAutoNum type="arabicPeriod"/>
            </a:pPr>
            <a:endParaRPr lang="en-US" dirty="0"/>
          </a:p>
          <a:p>
            <a:pPr marL="457200" indent="-457200">
              <a:buFont typeface="+mj-lt"/>
              <a:buAutoNum type="arabicPeriod"/>
            </a:pPr>
            <a:r>
              <a:rPr lang="en-US" dirty="0"/>
              <a:t>Partitioning and grouping of compatible columns/rows</a:t>
            </a:r>
          </a:p>
          <a:p>
            <a:pPr marL="749808" lvl="1" indent="-457200">
              <a:lnSpc>
                <a:spcPct val="120000"/>
              </a:lnSpc>
            </a:pPr>
            <a:r>
              <a:rPr lang="en-US" dirty="0"/>
              <a:t>The first group consists of the columns less than the threshold </a:t>
            </a:r>
            <a:r>
              <a:rPr lang="en-US" b="1" i="1" dirty="0">
                <a:solidFill>
                  <a:schemeClr val="accent1"/>
                </a:solidFill>
              </a:rPr>
              <a:t>min(entropy) + θ</a:t>
            </a:r>
            <a:r>
              <a:rPr lang="en-US" dirty="0"/>
              <a:t>, where </a:t>
            </a:r>
            <a:r>
              <a:rPr lang="en-US" b="1" i="1" dirty="0">
                <a:solidFill>
                  <a:schemeClr val="accent1"/>
                </a:solidFill>
              </a:rPr>
              <a:t>θ</a:t>
            </a:r>
            <a:r>
              <a:rPr lang="en-US" dirty="0"/>
              <a:t> is set based on empirical data (e.g., θ = 0.3).</a:t>
            </a:r>
          </a:p>
          <a:p>
            <a:pPr marL="749808" lvl="1" indent="-457200">
              <a:lnSpc>
                <a:spcPct val="120000"/>
              </a:lnSpc>
            </a:pPr>
            <a:r>
              <a:rPr lang="en-US" dirty="0"/>
              <a:t>The remaining columns with entropy greater than threshold form the second group.</a:t>
            </a:r>
          </a:p>
          <a:p>
            <a:pPr marL="457200" indent="-457200">
              <a:buFont typeface="+mj-lt"/>
              <a:buAutoNum type="arabicPeriod"/>
            </a:pPr>
            <a:r>
              <a:rPr lang="en-US" dirty="0"/>
              <a:t>Selection of data type-based compression</a:t>
            </a:r>
          </a:p>
          <a:p>
            <a:pPr marL="749808" lvl="1" indent="-457200">
              <a:lnSpc>
                <a:spcPct val="120000"/>
              </a:lnSpc>
            </a:pPr>
            <a:r>
              <a:rPr lang="en-US" dirty="0"/>
              <a:t>Selects the most appropriate compression algorithm using a knowledge base with different </a:t>
            </a:r>
            <a:r>
              <a:rPr lang="en-US" b="1" dirty="0"/>
              <a:t>data  characteristics</a:t>
            </a:r>
            <a:r>
              <a:rPr lang="en-US" dirty="0"/>
              <a:t> (e.g., entropy, data distribution and types).</a:t>
            </a:r>
          </a:p>
        </p:txBody>
      </p:sp>
      <p:sp>
        <p:nvSpPr>
          <p:cNvPr id="4" name="Footer Placeholder 3">
            <a:extLst>
              <a:ext uri="{FF2B5EF4-FFF2-40B4-BE49-F238E27FC236}">
                <a16:creationId xmlns:a16="http://schemas.microsoft.com/office/drawing/2014/main" id="{AE0DC6C3-CCAB-E399-FAD0-D15E206E2C3F}"/>
              </a:ext>
            </a:extLst>
          </p:cNvPr>
          <p:cNvSpPr>
            <a:spLocks noGrp="1"/>
          </p:cNvSpPr>
          <p:nvPr>
            <p:ph type="ftr" sz="quarter" idx="11"/>
          </p:nvPr>
        </p:nvSpPr>
        <p:spPr/>
        <p:txBody>
          <a:bodyPr/>
          <a:lstStyle/>
          <a:p>
            <a:r>
              <a:rPr lang="en-US"/>
              <a:t>SELF-MANAGING DATABASE SYSTEMS 2023 @ ICDE 2023</a:t>
            </a:r>
            <a:endParaRPr lang="en-US" dirty="0"/>
          </a:p>
        </p:txBody>
      </p:sp>
      <p:sp>
        <p:nvSpPr>
          <p:cNvPr id="5" name="Slide Number Placeholder 4">
            <a:extLst>
              <a:ext uri="{FF2B5EF4-FFF2-40B4-BE49-F238E27FC236}">
                <a16:creationId xmlns:a16="http://schemas.microsoft.com/office/drawing/2014/main" id="{6CDD8195-A12B-9D24-B03F-2642C4A9D807}"/>
              </a:ext>
            </a:extLst>
          </p:cNvPr>
          <p:cNvSpPr>
            <a:spLocks noGrp="1"/>
          </p:cNvSpPr>
          <p:nvPr>
            <p:ph type="sldNum" sz="quarter" idx="12"/>
          </p:nvPr>
        </p:nvSpPr>
        <p:spPr/>
        <p:txBody>
          <a:bodyPr/>
          <a:lstStyle/>
          <a:p>
            <a:fld id="{6113E31D-E2AB-40D1-8B51-AFA5AFEF393A}" type="slidenum">
              <a:rPr lang="en-US" smtClean="0"/>
              <a:t>10</a:t>
            </a:fld>
            <a:endParaRPr lang="en-US" dirty="0"/>
          </a:p>
        </p:txBody>
      </p:sp>
      <p:pic>
        <p:nvPicPr>
          <p:cNvPr id="7" name="Picture 6">
            <a:extLst>
              <a:ext uri="{FF2B5EF4-FFF2-40B4-BE49-F238E27FC236}">
                <a16:creationId xmlns:a16="http://schemas.microsoft.com/office/drawing/2014/main" id="{DB3DFE6D-4537-C445-B9AA-88CABA3EFBB8}"/>
              </a:ext>
            </a:extLst>
          </p:cNvPr>
          <p:cNvPicPr>
            <a:picLocks noChangeAspect="1"/>
          </p:cNvPicPr>
          <p:nvPr/>
        </p:nvPicPr>
        <p:blipFill>
          <a:blip r:embed="rId4"/>
          <a:stretch>
            <a:fillRect/>
          </a:stretch>
        </p:blipFill>
        <p:spPr>
          <a:xfrm>
            <a:off x="6791694" y="1182170"/>
            <a:ext cx="4511431" cy="3010161"/>
          </a:xfrm>
          <a:prstGeom prst="rect">
            <a:avLst/>
          </a:prstGeom>
        </p:spPr>
      </p:pic>
      <p:pic>
        <p:nvPicPr>
          <p:cNvPr id="9" name="Picture 8">
            <a:extLst>
              <a:ext uri="{FF2B5EF4-FFF2-40B4-BE49-F238E27FC236}">
                <a16:creationId xmlns:a16="http://schemas.microsoft.com/office/drawing/2014/main" id="{D9C3E8B4-ABA1-BD66-D3AC-6DCC52289EBE}"/>
              </a:ext>
            </a:extLst>
          </p:cNvPr>
          <p:cNvPicPr>
            <a:picLocks noChangeAspect="1"/>
          </p:cNvPicPr>
          <p:nvPr/>
        </p:nvPicPr>
        <p:blipFill>
          <a:blip r:embed="rId5"/>
          <a:stretch>
            <a:fillRect/>
          </a:stretch>
        </p:blipFill>
        <p:spPr>
          <a:xfrm>
            <a:off x="1688273" y="1920994"/>
            <a:ext cx="4030980" cy="518606"/>
          </a:xfrm>
          <a:prstGeom prst="rect">
            <a:avLst/>
          </a:prstGeom>
        </p:spPr>
      </p:pic>
      <p:cxnSp>
        <p:nvCxnSpPr>
          <p:cNvPr id="13" name="Straight Arrow Connector 12">
            <a:extLst>
              <a:ext uri="{FF2B5EF4-FFF2-40B4-BE49-F238E27FC236}">
                <a16:creationId xmlns:a16="http://schemas.microsoft.com/office/drawing/2014/main" id="{E2EDDE61-30AC-CBC1-5293-823B5A2FBA60}"/>
              </a:ext>
            </a:extLst>
          </p:cNvPr>
          <p:cNvCxnSpPr>
            <a:cxnSpLocks/>
          </p:cNvCxnSpPr>
          <p:nvPr/>
        </p:nvCxnSpPr>
        <p:spPr>
          <a:xfrm>
            <a:off x="9047409" y="3971925"/>
            <a:ext cx="0" cy="119062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9626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6BFB6-5CE8-D616-0E3B-04685BB1AADF}"/>
              </a:ext>
            </a:extLst>
          </p:cNvPr>
          <p:cNvSpPr>
            <a:spLocks noGrp="1"/>
          </p:cNvSpPr>
          <p:nvPr>
            <p:ph type="title"/>
          </p:nvPr>
        </p:nvSpPr>
        <p:spPr/>
        <p:txBody>
          <a:bodyPr/>
          <a:lstStyle/>
          <a:p>
            <a:r>
              <a:rPr lang="en-US" dirty="0"/>
              <a:t>Experimental Methodology</a:t>
            </a:r>
          </a:p>
        </p:txBody>
      </p:sp>
      <p:sp>
        <p:nvSpPr>
          <p:cNvPr id="8" name="Text Placeholder 7">
            <a:extLst>
              <a:ext uri="{FF2B5EF4-FFF2-40B4-BE49-F238E27FC236}">
                <a16:creationId xmlns:a16="http://schemas.microsoft.com/office/drawing/2014/main" id="{3CE78B27-8571-17F4-2254-FBFE8EDC65CF}"/>
              </a:ext>
            </a:extLst>
          </p:cNvPr>
          <p:cNvSpPr>
            <a:spLocks noGrp="1"/>
          </p:cNvSpPr>
          <p:nvPr>
            <p:ph type="body" idx="1"/>
          </p:nvPr>
        </p:nvSpPr>
        <p:spPr/>
        <p:txBody>
          <a:bodyPr/>
          <a:lstStyle/>
          <a:p>
            <a:r>
              <a:rPr lang="en-US" dirty="0"/>
              <a:t>Compression Algorithms*:</a:t>
            </a:r>
          </a:p>
        </p:txBody>
      </p:sp>
      <p:sp>
        <p:nvSpPr>
          <p:cNvPr id="9" name="Content Placeholder 8">
            <a:extLst>
              <a:ext uri="{FF2B5EF4-FFF2-40B4-BE49-F238E27FC236}">
                <a16:creationId xmlns:a16="http://schemas.microsoft.com/office/drawing/2014/main" id="{BFA59218-E3E9-853E-4042-DEAC638891F5}"/>
              </a:ext>
            </a:extLst>
          </p:cNvPr>
          <p:cNvSpPr>
            <a:spLocks noGrp="1"/>
          </p:cNvSpPr>
          <p:nvPr>
            <p:ph sz="half" idx="2"/>
          </p:nvPr>
        </p:nvSpPr>
        <p:spPr/>
        <p:txBody>
          <a:bodyPr>
            <a:normAutofit/>
          </a:bodyPr>
          <a:lstStyle/>
          <a:p>
            <a:pPr>
              <a:buFont typeface="Arial" panose="020B0604020202020204" pitchFamily="34" charset="0"/>
              <a:buChar char="•"/>
            </a:pPr>
            <a:r>
              <a:rPr lang="en-US" b="1" dirty="0"/>
              <a:t> DEFLATED</a:t>
            </a:r>
            <a:r>
              <a:rPr lang="en-US" dirty="0"/>
              <a:t>: uses a combination of </a:t>
            </a:r>
            <a:r>
              <a:rPr lang="en-US" i="1" dirty="0"/>
              <a:t>LZ77</a:t>
            </a:r>
            <a:r>
              <a:rPr lang="en-US" dirty="0"/>
              <a:t> and </a:t>
            </a:r>
            <a:r>
              <a:rPr lang="en-US" i="1" dirty="0"/>
              <a:t>Huffman</a:t>
            </a:r>
            <a:r>
              <a:rPr lang="en-US" dirty="0"/>
              <a:t> coding.</a:t>
            </a:r>
          </a:p>
          <a:p>
            <a:pPr>
              <a:buFont typeface="Arial" panose="020B0604020202020204" pitchFamily="34" charset="0"/>
              <a:buChar char="•"/>
            </a:pPr>
            <a:r>
              <a:rPr lang="en-US" b="1" dirty="0"/>
              <a:t> BZIP2</a:t>
            </a:r>
            <a:r>
              <a:rPr lang="en-US" dirty="0"/>
              <a:t>: uses a combination of the </a:t>
            </a:r>
            <a:r>
              <a:rPr lang="en-US" i="1" dirty="0"/>
              <a:t>Burrows-Wheeler</a:t>
            </a:r>
            <a:r>
              <a:rPr lang="en-US" dirty="0"/>
              <a:t> transform and </a:t>
            </a:r>
            <a:r>
              <a:rPr lang="en-US" i="1" dirty="0"/>
              <a:t>Huffman</a:t>
            </a:r>
            <a:r>
              <a:rPr lang="en-US" dirty="0"/>
              <a:t> coding.</a:t>
            </a:r>
          </a:p>
          <a:p>
            <a:pPr>
              <a:buFont typeface="Arial" panose="020B0604020202020204" pitchFamily="34" charset="0"/>
              <a:buChar char="•"/>
            </a:pPr>
            <a:r>
              <a:rPr lang="en-US" b="1" dirty="0"/>
              <a:t> LZMA</a:t>
            </a:r>
            <a:r>
              <a:rPr lang="en-US" dirty="0"/>
              <a:t>: uses a combination of dictionary compression scheme, similar with </a:t>
            </a:r>
            <a:r>
              <a:rPr lang="en-US" i="1" dirty="0"/>
              <a:t>LZ77</a:t>
            </a:r>
            <a:r>
              <a:rPr lang="en-US" dirty="0"/>
              <a:t>, and arithmetic logic.</a:t>
            </a:r>
          </a:p>
        </p:txBody>
      </p:sp>
      <p:sp>
        <p:nvSpPr>
          <p:cNvPr id="10" name="Text Placeholder 9">
            <a:extLst>
              <a:ext uri="{FF2B5EF4-FFF2-40B4-BE49-F238E27FC236}">
                <a16:creationId xmlns:a16="http://schemas.microsoft.com/office/drawing/2014/main" id="{EAEAB98A-3224-FD9C-73D5-08F2FF416BFE}"/>
              </a:ext>
            </a:extLst>
          </p:cNvPr>
          <p:cNvSpPr>
            <a:spLocks noGrp="1"/>
          </p:cNvSpPr>
          <p:nvPr>
            <p:ph type="body" sz="quarter" idx="3"/>
          </p:nvPr>
        </p:nvSpPr>
        <p:spPr/>
        <p:txBody>
          <a:bodyPr/>
          <a:lstStyle/>
          <a:p>
            <a:r>
              <a:rPr lang="en-US" dirty="0"/>
              <a:t>Compared Techniques:</a:t>
            </a:r>
          </a:p>
        </p:txBody>
      </p:sp>
      <p:sp>
        <p:nvSpPr>
          <p:cNvPr id="11" name="Content Placeholder 10">
            <a:extLst>
              <a:ext uri="{FF2B5EF4-FFF2-40B4-BE49-F238E27FC236}">
                <a16:creationId xmlns:a16="http://schemas.microsoft.com/office/drawing/2014/main" id="{1A09BA1D-4903-B95E-62FD-05925C7D50E4}"/>
              </a:ext>
            </a:extLst>
          </p:cNvPr>
          <p:cNvSpPr>
            <a:spLocks noGrp="1"/>
          </p:cNvSpPr>
          <p:nvPr>
            <p:ph sz="quarter" idx="4"/>
          </p:nvPr>
        </p:nvSpPr>
        <p:spPr/>
        <p:txBody>
          <a:bodyPr>
            <a:normAutofit/>
          </a:bodyPr>
          <a:lstStyle/>
          <a:p>
            <a:pPr>
              <a:buFont typeface="Arial" panose="020B0604020202020204" pitchFamily="34" charset="0"/>
              <a:buChar char="•"/>
            </a:pPr>
            <a:r>
              <a:rPr lang="en-US" dirty="0"/>
              <a:t> </a:t>
            </a:r>
            <a:r>
              <a:rPr lang="en-US" b="1" dirty="0"/>
              <a:t>BASELINE</a:t>
            </a:r>
            <a:r>
              <a:rPr lang="en-US" dirty="0"/>
              <a:t>: This is the baseline (“monolithic”) technique, which compresses the data being agnostic of the data characteristics. It compresses all the data with only a single compression scheme.</a:t>
            </a:r>
          </a:p>
          <a:p>
            <a:pPr>
              <a:buFont typeface="Arial" panose="020B0604020202020204" pitchFamily="34" charset="0"/>
              <a:buChar char="•"/>
            </a:pPr>
            <a:r>
              <a:rPr lang="en-US" dirty="0"/>
              <a:t> </a:t>
            </a:r>
            <a:r>
              <a:rPr lang="en-US" b="1" dirty="0"/>
              <a:t>SIBACO-BASIC</a:t>
            </a:r>
            <a:r>
              <a:rPr lang="en-US" dirty="0"/>
              <a:t>: This is the basic approach of our proposed technique that uses a single compression scheme.</a:t>
            </a:r>
          </a:p>
          <a:p>
            <a:pPr>
              <a:buFont typeface="Arial" panose="020B0604020202020204" pitchFamily="34" charset="0"/>
              <a:buChar char="•"/>
            </a:pPr>
            <a:r>
              <a:rPr lang="en-US" dirty="0"/>
              <a:t> </a:t>
            </a:r>
            <a:r>
              <a:rPr lang="en-US" b="1" dirty="0"/>
              <a:t>SIBACO</a:t>
            </a:r>
            <a:r>
              <a:rPr lang="en-US" dirty="0"/>
              <a:t>: This is our proposed technique that uses multiple compression schemes.</a:t>
            </a:r>
          </a:p>
        </p:txBody>
      </p:sp>
      <p:sp>
        <p:nvSpPr>
          <p:cNvPr id="6" name="Footer Placeholder 5">
            <a:extLst>
              <a:ext uri="{FF2B5EF4-FFF2-40B4-BE49-F238E27FC236}">
                <a16:creationId xmlns:a16="http://schemas.microsoft.com/office/drawing/2014/main" id="{7B2D6774-3FE7-F5C9-A957-ECAF155844A8}"/>
              </a:ext>
            </a:extLst>
          </p:cNvPr>
          <p:cNvSpPr>
            <a:spLocks noGrp="1"/>
          </p:cNvSpPr>
          <p:nvPr>
            <p:ph type="ftr" sz="quarter" idx="11"/>
          </p:nvPr>
        </p:nvSpPr>
        <p:spPr/>
        <p:txBody>
          <a:bodyPr/>
          <a:lstStyle/>
          <a:p>
            <a:r>
              <a:rPr lang="en-US"/>
              <a:t>SELF-MANAGING DATABASE SYSTEMS 2023 @ ICDE 2023</a:t>
            </a:r>
            <a:endParaRPr lang="en-US" dirty="0"/>
          </a:p>
        </p:txBody>
      </p:sp>
      <p:sp>
        <p:nvSpPr>
          <p:cNvPr id="5" name="Slide Number Placeholder 4">
            <a:extLst>
              <a:ext uri="{FF2B5EF4-FFF2-40B4-BE49-F238E27FC236}">
                <a16:creationId xmlns:a16="http://schemas.microsoft.com/office/drawing/2014/main" id="{816D667A-3A85-BE96-5CB3-390460B944CA}"/>
              </a:ext>
            </a:extLst>
          </p:cNvPr>
          <p:cNvSpPr>
            <a:spLocks noGrp="1"/>
          </p:cNvSpPr>
          <p:nvPr>
            <p:ph type="sldNum" sz="quarter" idx="12"/>
          </p:nvPr>
        </p:nvSpPr>
        <p:spPr/>
        <p:txBody>
          <a:bodyPr/>
          <a:lstStyle/>
          <a:p>
            <a:fld id="{6533B23A-A043-4EDD-9986-B7176CC5B1B1}" type="slidenum">
              <a:rPr lang="en-US" smtClean="0"/>
              <a:t>11</a:t>
            </a:fld>
            <a:endParaRPr lang="en-US"/>
          </a:p>
        </p:txBody>
      </p:sp>
      <p:sp>
        <p:nvSpPr>
          <p:cNvPr id="4" name="TextBox 3">
            <a:extLst>
              <a:ext uri="{FF2B5EF4-FFF2-40B4-BE49-F238E27FC236}">
                <a16:creationId xmlns:a16="http://schemas.microsoft.com/office/drawing/2014/main" id="{0A19E0A5-F214-D5E9-FD24-A654394F51AE}"/>
              </a:ext>
            </a:extLst>
          </p:cNvPr>
          <p:cNvSpPr txBox="1"/>
          <p:nvPr/>
        </p:nvSpPr>
        <p:spPr>
          <a:xfrm>
            <a:off x="866775" y="4724311"/>
            <a:ext cx="5029200" cy="830997"/>
          </a:xfrm>
          <a:prstGeom prst="rect">
            <a:avLst/>
          </a:prstGeom>
          <a:noFill/>
        </p:spPr>
        <p:txBody>
          <a:bodyPr wrap="square">
            <a:spAutoFit/>
          </a:bodyPr>
          <a:lstStyle/>
          <a:p>
            <a:pPr algn="l"/>
            <a:r>
              <a:rPr lang="en-US" sz="1600" b="0" i="1" u="none" strike="noStrike" baseline="0" dirty="0">
                <a:latin typeface="NimbusRomNo9L-Regu"/>
              </a:rPr>
              <a:t>*We chose the following algorithms because they are good representatives of the compression categories and are readily available from the </a:t>
            </a:r>
            <a:r>
              <a:rPr lang="en-US" sz="1600" b="0" i="1" u="none" strike="noStrike" baseline="0" dirty="0" err="1">
                <a:solidFill>
                  <a:schemeClr val="accent1"/>
                </a:solidFill>
                <a:latin typeface="NimbusRomNo9L-ReguItal"/>
              </a:rPr>
              <a:t>zipfile</a:t>
            </a:r>
            <a:r>
              <a:rPr lang="en-US" sz="1600" b="0" i="1" u="none" strike="noStrike" baseline="0" dirty="0">
                <a:latin typeface="NimbusRomNo9L-ReguItal"/>
              </a:rPr>
              <a:t> </a:t>
            </a:r>
            <a:r>
              <a:rPr lang="en-US" sz="1600" b="0" i="1" u="none" strike="noStrike" baseline="0" dirty="0">
                <a:latin typeface="NimbusRomNo9L-Regu"/>
              </a:rPr>
              <a:t>library.</a:t>
            </a:r>
            <a:endParaRPr lang="en-US" sz="1600" i="1" dirty="0"/>
          </a:p>
        </p:txBody>
      </p:sp>
    </p:spTree>
    <p:extLst>
      <p:ext uri="{BB962C8B-B14F-4D97-AF65-F5344CB8AC3E}">
        <p14:creationId xmlns:p14="http://schemas.microsoft.com/office/powerpoint/2010/main" val="4218397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6FA7E68-0612-99B6-8209-B0B9F2F04540}"/>
              </a:ext>
            </a:extLst>
          </p:cNvPr>
          <p:cNvSpPr>
            <a:spLocks noGrp="1"/>
          </p:cNvSpPr>
          <p:nvPr>
            <p:ph type="title"/>
          </p:nvPr>
        </p:nvSpPr>
        <p:spPr/>
        <p:txBody>
          <a:bodyPr/>
          <a:lstStyle/>
          <a:p>
            <a:r>
              <a:rPr lang="en-US" dirty="0"/>
              <a:t>Experiments: Datasets</a:t>
            </a:r>
          </a:p>
        </p:txBody>
      </p:sp>
      <p:sp>
        <p:nvSpPr>
          <p:cNvPr id="11" name="Text Placeholder 10">
            <a:extLst>
              <a:ext uri="{FF2B5EF4-FFF2-40B4-BE49-F238E27FC236}">
                <a16:creationId xmlns:a16="http://schemas.microsoft.com/office/drawing/2014/main" id="{6E2FB717-8338-498A-880E-37E29BCFF21C}"/>
              </a:ext>
            </a:extLst>
          </p:cNvPr>
          <p:cNvSpPr>
            <a:spLocks noGrp="1"/>
          </p:cNvSpPr>
          <p:nvPr>
            <p:ph type="body" idx="1"/>
          </p:nvPr>
        </p:nvSpPr>
        <p:spPr/>
        <p:txBody>
          <a:bodyPr/>
          <a:lstStyle/>
          <a:p>
            <a:r>
              <a:rPr lang="en-US" dirty="0" err="1"/>
              <a:t>Backblaze</a:t>
            </a:r>
            <a:r>
              <a:rPr lang="en-US" dirty="0"/>
              <a:t>: (∼20GB)</a:t>
            </a:r>
          </a:p>
        </p:txBody>
      </p:sp>
      <p:sp>
        <p:nvSpPr>
          <p:cNvPr id="12" name="Content Placeholder 11">
            <a:extLst>
              <a:ext uri="{FF2B5EF4-FFF2-40B4-BE49-F238E27FC236}">
                <a16:creationId xmlns:a16="http://schemas.microsoft.com/office/drawing/2014/main" id="{9E6B07DD-2718-6457-28C0-D829CC60BB70}"/>
              </a:ext>
            </a:extLst>
          </p:cNvPr>
          <p:cNvSpPr>
            <a:spLocks noGrp="1"/>
          </p:cNvSpPr>
          <p:nvPr>
            <p:ph sz="half" idx="2"/>
          </p:nvPr>
        </p:nvSpPr>
        <p:spPr/>
        <p:txBody>
          <a:bodyPr>
            <a:normAutofit/>
          </a:bodyPr>
          <a:lstStyle/>
          <a:p>
            <a:r>
              <a:rPr lang="en-US" dirty="0"/>
              <a:t>This dataset is a subset of the publicly available hard drive metrics released by </a:t>
            </a:r>
            <a:r>
              <a:rPr lang="en-US" dirty="0" err="1"/>
              <a:t>Backblaze</a:t>
            </a:r>
            <a:r>
              <a:rPr lang="en-US" dirty="0"/>
              <a:t>. In our experiments we have only included data for the year 2022 (Q1-Q3). The data contains daily snapshots of more than 100.000 operational drives in a datacenter. The daily snapshot of each drive is represented by one row that captures basic drive metadata (i.e., serial number, device model, capacity) as well as SMART Attributes metrics. This dataset has 178 attributes and a total size of ∼20GB.</a:t>
            </a:r>
          </a:p>
        </p:txBody>
      </p:sp>
      <p:sp>
        <p:nvSpPr>
          <p:cNvPr id="13" name="Text Placeholder 12">
            <a:extLst>
              <a:ext uri="{FF2B5EF4-FFF2-40B4-BE49-F238E27FC236}">
                <a16:creationId xmlns:a16="http://schemas.microsoft.com/office/drawing/2014/main" id="{AFC86E03-13AF-96D5-9EB6-56DEC03DF1FB}"/>
              </a:ext>
            </a:extLst>
          </p:cNvPr>
          <p:cNvSpPr>
            <a:spLocks noGrp="1"/>
          </p:cNvSpPr>
          <p:nvPr>
            <p:ph type="body" sz="quarter" idx="3"/>
          </p:nvPr>
        </p:nvSpPr>
        <p:spPr/>
        <p:txBody>
          <a:bodyPr/>
          <a:lstStyle/>
          <a:p>
            <a:r>
              <a:rPr lang="en-US" dirty="0" err="1"/>
              <a:t>MovieLens</a:t>
            </a:r>
            <a:r>
              <a:rPr lang="en-US" dirty="0"/>
              <a:t>: (∼645MB)</a:t>
            </a:r>
          </a:p>
        </p:txBody>
      </p:sp>
      <p:sp>
        <p:nvSpPr>
          <p:cNvPr id="14" name="Content Placeholder 13">
            <a:extLst>
              <a:ext uri="{FF2B5EF4-FFF2-40B4-BE49-F238E27FC236}">
                <a16:creationId xmlns:a16="http://schemas.microsoft.com/office/drawing/2014/main" id="{1E97D4F4-4C28-1984-A161-DD2AF39C8E25}"/>
              </a:ext>
            </a:extLst>
          </p:cNvPr>
          <p:cNvSpPr>
            <a:spLocks noGrp="1"/>
          </p:cNvSpPr>
          <p:nvPr>
            <p:ph sz="quarter" idx="4"/>
          </p:nvPr>
        </p:nvSpPr>
        <p:spPr/>
        <p:txBody>
          <a:bodyPr>
            <a:normAutofit/>
          </a:bodyPr>
          <a:lstStyle/>
          <a:p>
            <a:r>
              <a:rPr lang="en-US" dirty="0"/>
              <a:t>This dataset is a subset of the real-word </a:t>
            </a:r>
            <a:r>
              <a:rPr lang="en-US" dirty="0" err="1"/>
              <a:t>MovieLens</a:t>
            </a:r>
            <a:r>
              <a:rPr lang="en-US" dirty="0"/>
              <a:t> dataset collected by the </a:t>
            </a:r>
            <a:r>
              <a:rPr lang="en-US" dirty="0" err="1"/>
              <a:t>GroupLens</a:t>
            </a:r>
            <a:r>
              <a:rPr lang="en-US" dirty="0"/>
              <a:t> research laboratory. It contains 25 million ratings and one million tag applications applied to 62,000 movies by 162,000 users. This dataset has four attributes and </a:t>
            </a:r>
            <a:r>
              <a:rPr lang="en-US" dirty="0" err="1"/>
              <a:t>and</a:t>
            </a:r>
            <a:r>
              <a:rPr lang="en-US" dirty="0"/>
              <a:t> has a total size of ∼645MB.</a:t>
            </a:r>
          </a:p>
        </p:txBody>
      </p:sp>
      <p:sp>
        <p:nvSpPr>
          <p:cNvPr id="7" name="Footer Placeholder 6">
            <a:extLst>
              <a:ext uri="{FF2B5EF4-FFF2-40B4-BE49-F238E27FC236}">
                <a16:creationId xmlns:a16="http://schemas.microsoft.com/office/drawing/2014/main" id="{453FF825-5434-188D-B9E7-43997693D99E}"/>
              </a:ext>
            </a:extLst>
          </p:cNvPr>
          <p:cNvSpPr>
            <a:spLocks noGrp="1"/>
          </p:cNvSpPr>
          <p:nvPr>
            <p:ph type="ftr" sz="quarter" idx="11"/>
          </p:nvPr>
        </p:nvSpPr>
        <p:spPr/>
        <p:txBody>
          <a:bodyPr/>
          <a:lstStyle/>
          <a:p>
            <a:r>
              <a:rPr lang="en-US"/>
              <a:t>SELF-MANAGING DATABASE SYSTEMS 2023 @ ICDE 2023</a:t>
            </a:r>
            <a:endParaRPr lang="en-US" dirty="0"/>
          </a:p>
        </p:txBody>
      </p:sp>
      <p:sp>
        <p:nvSpPr>
          <p:cNvPr id="8" name="Slide Number Placeholder 7">
            <a:extLst>
              <a:ext uri="{FF2B5EF4-FFF2-40B4-BE49-F238E27FC236}">
                <a16:creationId xmlns:a16="http://schemas.microsoft.com/office/drawing/2014/main" id="{FAB17BB5-C56B-2BB6-8C9F-672629A55828}"/>
              </a:ext>
            </a:extLst>
          </p:cNvPr>
          <p:cNvSpPr>
            <a:spLocks noGrp="1"/>
          </p:cNvSpPr>
          <p:nvPr>
            <p:ph type="sldNum" sz="quarter" idx="12"/>
          </p:nvPr>
        </p:nvSpPr>
        <p:spPr/>
        <p:txBody>
          <a:bodyPr/>
          <a:lstStyle/>
          <a:p>
            <a:fld id="{4FAB73BC-B049-4115-A692-8D63A059BFB8}" type="slidenum">
              <a:rPr lang="en-US" smtClean="0"/>
              <a:t>12</a:t>
            </a:fld>
            <a:endParaRPr lang="en-US" dirty="0"/>
          </a:p>
        </p:txBody>
      </p:sp>
      <p:pic>
        <p:nvPicPr>
          <p:cNvPr id="1026" name="Picture 2" descr="Backblaze Logo">
            <a:extLst>
              <a:ext uri="{FF2B5EF4-FFF2-40B4-BE49-F238E27FC236}">
                <a16:creationId xmlns:a16="http://schemas.microsoft.com/office/drawing/2014/main" id="{9BE0ED50-B514-E07E-B3F8-C5437D2FD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2085" y="5472479"/>
            <a:ext cx="3048000" cy="5905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roupLens logo">
            <a:extLst>
              <a:ext uri="{FF2B5EF4-FFF2-40B4-BE49-F238E27FC236}">
                <a16:creationId xmlns:a16="http://schemas.microsoft.com/office/drawing/2014/main" id="{B1752B18-69EF-472A-DDF8-4C61FF3FF83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7698474" y="4193931"/>
            <a:ext cx="2201984" cy="492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991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E2152-DBF5-8357-2877-F98E7351665F}"/>
              </a:ext>
            </a:extLst>
          </p:cNvPr>
          <p:cNvSpPr>
            <a:spLocks noGrp="1"/>
          </p:cNvSpPr>
          <p:nvPr>
            <p:ph type="title"/>
          </p:nvPr>
        </p:nvSpPr>
        <p:spPr/>
        <p:txBody>
          <a:bodyPr/>
          <a:lstStyle/>
          <a:p>
            <a:r>
              <a:rPr lang="en-US" dirty="0"/>
              <a:t>Experiments: </a:t>
            </a:r>
            <a:r>
              <a:rPr lang="en-US" dirty="0" err="1"/>
              <a:t>Backblaze</a:t>
            </a:r>
            <a:endParaRPr lang="en-US" dirty="0"/>
          </a:p>
        </p:txBody>
      </p:sp>
      <p:sp>
        <p:nvSpPr>
          <p:cNvPr id="10" name="Content Placeholder 9">
            <a:extLst>
              <a:ext uri="{FF2B5EF4-FFF2-40B4-BE49-F238E27FC236}">
                <a16:creationId xmlns:a16="http://schemas.microsoft.com/office/drawing/2014/main" id="{1AC6F5F8-F1A3-3272-1746-22E0DE9AD811}"/>
              </a:ext>
            </a:extLst>
          </p:cNvPr>
          <p:cNvSpPr>
            <a:spLocks noGrp="1"/>
          </p:cNvSpPr>
          <p:nvPr>
            <p:ph sz="half" idx="1"/>
          </p:nvPr>
        </p:nvSpPr>
        <p:spPr/>
        <p:txBody>
          <a:bodyPr>
            <a:normAutofit/>
          </a:bodyPr>
          <a:lstStyle/>
          <a:p>
            <a:pPr>
              <a:buFont typeface="Arial" panose="020B0604020202020204" pitchFamily="34" charset="0"/>
              <a:buChar char="•"/>
            </a:pPr>
            <a:r>
              <a:rPr lang="en-US" dirty="0"/>
              <a:t> SIBACO-BASIC splits 178 columns of the </a:t>
            </a:r>
            <a:r>
              <a:rPr lang="en-US" dirty="0" err="1"/>
              <a:t>Backblaze</a:t>
            </a:r>
            <a:r>
              <a:rPr lang="en-US" dirty="0"/>
              <a:t> dataset in two groups using θ = 0.3.</a:t>
            </a:r>
          </a:p>
          <a:p>
            <a:pPr lvl="1">
              <a:buFont typeface="Arial" panose="020B0604020202020204" pitchFamily="34" charset="0"/>
              <a:buChar char="•"/>
            </a:pPr>
            <a:r>
              <a:rPr lang="en-US" dirty="0"/>
              <a:t>The first group consists of 73 columns with entropy close to 0, which was generated in the first stage of our technique. The second group consists of the remaining 105 columns</a:t>
            </a:r>
          </a:p>
          <a:p>
            <a:pPr>
              <a:buFont typeface="Arial" panose="020B0604020202020204" pitchFamily="34" charset="0"/>
              <a:buChar char="•"/>
            </a:pPr>
            <a:r>
              <a:rPr lang="en-US" dirty="0"/>
              <a:t> SIBACO-BASIC outperforms </a:t>
            </a:r>
            <a:r>
              <a:rPr lang="en-US"/>
              <a:t>the BASELINE </a:t>
            </a:r>
            <a:r>
              <a:rPr lang="en-US" dirty="0"/>
              <a:t>technique by up to </a:t>
            </a:r>
            <a:r>
              <a:rPr lang="en-US" b="1" dirty="0">
                <a:solidFill>
                  <a:schemeClr val="accent1"/>
                </a:solidFill>
              </a:rPr>
              <a:t>∼5% </a:t>
            </a:r>
            <a:r>
              <a:rPr lang="en-US" dirty="0"/>
              <a:t>using LZMA for the </a:t>
            </a:r>
            <a:r>
              <a:rPr lang="en-US" dirty="0" err="1"/>
              <a:t>Backblaze</a:t>
            </a:r>
            <a:r>
              <a:rPr lang="en-US" dirty="0"/>
              <a:t> dataset</a:t>
            </a:r>
          </a:p>
          <a:p>
            <a:pPr>
              <a:buFont typeface="Arial" panose="020B0604020202020204" pitchFamily="34" charset="0"/>
              <a:buChar char="•"/>
            </a:pPr>
            <a:r>
              <a:rPr lang="en-US" dirty="0"/>
              <a:t> LZMA and BZIP2 yield better compression than DEFLATED by up to </a:t>
            </a:r>
            <a:r>
              <a:rPr lang="en-US" b="1" dirty="0"/>
              <a:t>∼66% </a:t>
            </a:r>
            <a:r>
              <a:rPr lang="en-US" dirty="0"/>
              <a:t>for both techniques.</a:t>
            </a:r>
          </a:p>
          <a:p>
            <a:endParaRPr lang="en-US" dirty="0"/>
          </a:p>
        </p:txBody>
      </p:sp>
      <p:sp>
        <p:nvSpPr>
          <p:cNvPr id="6" name="Footer Placeholder 5">
            <a:extLst>
              <a:ext uri="{FF2B5EF4-FFF2-40B4-BE49-F238E27FC236}">
                <a16:creationId xmlns:a16="http://schemas.microsoft.com/office/drawing/2014/main" id="{87AECFAB-4F48-F99E-45F7-9D64B6CC0C11}"/>
              </a:ext>
            </a:extLst>
          </p:cNvPr>
          <p:cNvSpPr>
            <a:spLocks noGrp="1"/>
          </p:cNvSpPr>
          <p:nvPr>
            <p:ph type="ftr" sz="quarter" idx="11"/>
          </p:nvPr>
        </p:nvSpPr>
        <p:spPr/>
        <p:txBody>
          <a:bodyPr/>
          <a:lstStyle/>
          <a:p>
            <a:r>
              <a:rPr lang="en-US"/>
              <a:t>SELF-MANAGING DATABASE SYSTEMS 2023 @ ICDE 2023</a:t>
            </a:r>
            <a:endParaRPr lang="en-US" dirty="0"/>
          </a:p>
        </p:txBody>
      </p:sp>
      <p:sp>
        <p:nvSpPr>
          <p:cNvPr id="5" name="Slide Number Placeholder 4">
            <a:extLst>
              <a:ext uri="{FF2B5EF4-FFF2-40B4-BE49-F238E27FC236}">
                <a16:creationId xmlns:a16="http://schemas.microsoft.com/office/drawing/2014/main" id="{69051608-1870-09CD-E4A5-0B60CB9F216B}"/>
              </a:ext>
            </a:extLst>
          </p:cNvPr>
          <p:cNvSpPr>
            <a:spLocks noGrp="1"/>
          </p:cNvSpPr>
          <p:nvPr>
            <p:ph type="sldNum" sz="quarter" idx="12"/>
          </p:nvPr>
        </p:nvSpPr>
        <p:spPr/>
        <p:txBody>
          <a:bodyPr/>
          <a:lstStyle/>
          <a:p>
            <a:fld id="{6533B23A-A043-4EDD-9986-B7176CC5B1B1}" type="slidenum">
              <a:rPr lang="en-US" smtClean="0"/>
              <a:t>13</a:t>
            </a:fld>
            <a:endParaRPr lang="en-US"/>
          </a:p>
        </p:txBody>
      </p:sp>
      <p:pic>
        <p:nvPicPr>
          <p:cNvPr id="7" name="Picture 6">
            <a:extLst>
              <a:ext uri="{FF2B5EF4-FFF2-40B4-BE49-F238E27FC236}">
                <a16:creationId xmlns:a16="http://schemas.microsoft.com/office/drawing/2014/main" id="{7CE10BA2-C41E-09C2-8562-11757A264FC3}"/>
              </a:ext>
            </a:extLst>
          </p:cNvPr>
          <p:cNvPicPr>
            <a:picLocks noChangeAspect="1"/>
          </p:cNvPicPr>
          <p:nvPr/>
        </p:nvPicPr>
        <p:blipFill>
          <a:blip r:embed="rId2"/>
          <a:stretch>
            <a:fillRect/>
          </a:stretch>
        </p:blipFill>
        <p:spPr>
          <a:xfrm>
            <a:off x="6165927" y="1287262"/>
            <a:ext cx="4989754" cy="3791097"/>
          </a:xfrm>
          <a:prstGeom prst="rect">
            <a:avLst/>
          </a:prstGeom>
        </p:spPr>
      </p:pic>
      <p:sp>
        <p:nvSpPr>
          <p:cNvPr id="4" name="Oval 3">
            <a:extLst>
              <a:ext uri="{FF2B5EF4-FFF2-40B4-BE49-F238E27FC236}">
                <a16:creationId xmlns:a16="http://schemas.microsoft.com/office/drawing/2014/main" id="{2B93B52F-5941-24D0-E395-66E615EED9BD}"/>
              </a:ext>
            </a:extLst>
          </p:cNvPr>
          <p:cNvSpPr/>
          <p:nvPr/>
        </p:nvSpPr>
        <p:spPr>
          <a:xfrm>
            <a:off x="7744657" y="2688643"/>
            <a:ext cx="789743" cy="48778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8BA8B100-3285-EC9A-D0C7-D8AB2F291EFF}"/>
              </a:ext>
            </a:extLst>
          </p:cNvPr>
          <p:cNvSpPr/>
          <p:nvPr/>
        </p:nvSpPr>
        <p:spPr>
          <a:xfrm>
            <a:off x="9739547" y="2860926"/>
            <a:ext cx="789743" cy="4877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09CA0A-F7AF-BE73-22D8-E431E4BDE564}"/>
              </a:ext>
            </a:extLst>
          </p:cNvPr>
          <p:cNvSpPr/>
          <p:nvPr/>
        </p:nvSpPr>
        <p:spPr>
          <a:xfrm>
            <a:off x="8729636" y="2117976"/>
            <a:ext cx="789743" cy="48778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916FD5-A17C-9FBD-2848-84CB469BAE73}"/>
              </a:ext>
            </a:extLst>
          </p:cNvPr>
          <p:cNvSpPr txBox="1"/>
          <p:nvPr/>
        </p:nvSpPr>
        <p:spPr>
          <a:xfrm>
            <a:off x="1036319" y="5220401"/>
            <a:ext cx="9926955" cy="646331"/>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008080"/>
              </a:buClr>
              <a:buSzPct val="100000"/>
              <a:buFont typeface="Arial" panose="020B0604020202020204" pitchFamily="34" charset="0"/>
              <a:buChar char="•"/>
              <a:tabLst/>
              <a:defRPr/>
            </a:pPr>
            <a:r>
              <a:rPr kumimoji="0" lang="en-US" sz="20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This experiment indicates that the </a:t>
            </a:r>
            <a:r>
              <a:rPr kumimoji="0" lang="en-US" sz="2000" b="1"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compression</a:t>
            </a:r>
            <a:r>
              <a:rPr kumimoji="0" lang="en-US" sz="20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can affect how our proposed technique works by selecting the most appropriate compression scheme using the </a:t>
            </a:r>
            <a:r>
              <a:rPr kumimoji="0" lang="en-US" sz="2000" b="1"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SIBACO</a:t>
            </a:r>
            <a:r>
              <a:rPr kumimoji="0" lang="en-US" sz="20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knowledge base</a:t>
            </a:r>
          </a:p>
        </p:txBody>
      </p:sp>
    </p:spTree>
    <p:extLst>
      <p:ext uri="{BB962C8B-B14F-4D97-AF65-F5344CB8AC3E}">
        <p14:creationId xmlns:p14="http://schemas.microsoft.com/office/powerpoint/2010/main" val="874900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E2152-DBF5-8357-2877-F98E7351665F}"/>
              </a:ext>
            </a:extLst>
          </p:cNvPr>
          <p:cNvSpPr>
            <a:spLocks noGrp="1"/>
          </p:cNvSpPr>
          <p:nvPr>
            <p:ph type="title"/>
          </p:nvPr>
        </p:nvSpPr>
        <p:spPr/>
        <p:txBody>
          <a:bodyPr/>
          <a:lstStyle/>
          <a:p>
            <a:r>
              <a:rPr lang="en-US" dirty="0"/>
              <a:t>Experiments: </a:t>
            </a:r>
            <a:r>
              <a:rPr lang="en-US" dirty="0" err="1"/>
              <a:t>MovieLens</a:t>
            </a:r>
            <a:endParaRPr lang="en-US" dirty="0"/>
          </a:p>
        </p:txBody>
      </p:sp>
      <p:sp>
        <p:nvSpPr>
          <p:cNvPr id="4" name="Content Placeholder 3">
            <a:extLst>
              <a:ext uri="{FF2B5EF4-FFF2-40B4-BE49-F238E27FC236}">
                <a16:creationId xmlns:a16="http://schemas.microsoft.com/office/drawing/2014/main" id="{D45650E2-501B-3EB3-40F3-46D21AC39889}"/>
              </a:ext>
            </a:extLst>
          </p:cNvPr>
          <p:cNvSpPr>
            <a:spLocks noGrp="1"/>
          </p:cNvSpPr>
          <p:nvPr>
            <p:ph sz="half" idx="1"/>
          </p:nvPr>
        </p:nvSpPr>
        <p:spPr>
          <a:xfrm>
            <a:off x="1097278" y="1287262"/>
            <a:ext cx="4998721" cy="4581832"/>
          </a:xfrm>
        </p:spPr>
        <p:txBody>
          <a:bodyPr>
            <a:normAutofit/>
          </a:bodyPr>
          <a:lstStyle/>
          <a:p>
            <a:pPr>
              <a:buFont typeface="Arial" panose="020B0604020202020204" pitchFamily="34" charset="0"/>
              <a:buChar char="•"/>
            </a:pPr>
            <a:r>
              <a:rPr lang="en-US" sz="2200" dirty="0"/>
              <a:t> SIBACO-BASIC splits the four columns of the </a:t>
            </a:r>
            <a:r>
              <a:rPr lang="en-US" sz="2200" dirty="0" err="1"/>
              <a:t>MovieLens</a:t>
            </a:r>
            <a:r>
              <a:rPr lang="en-US" sz="2200" dirty="0"/>
              <a:t> dataset in two groups using </a:t>
            </a:r>
            <a:r>
              <a:rPr lang="en-US" sz="2200" b="1" dirty="0"/>
              <a:t>θ = 0.3</a:t>
            </a:r>
            <a:r>
              <a:rPr lang="en-US" sz="2200" dirty="0"/>
              <a:t>.</a:t>
            </a:r>
          </a:p>
          <a:p>
            <a:pPr lvl="1">
              <a:buFont typeface="Arial" panose="020B0604020202020204" pitchFamily="34" charset="0"/>
              <a:buChar char="•"/>
            </a:pPr>
            <a:r>
              <a:rPr lang="en-US" sz="2000" dirty="0"/>
              <a:t>The first group consists of one column with the smallest entropy. The second group consists of the remaining three columns. </a:t>
            </a:r>
          </a:p>
          <a:p>
            <a:pPr>
              <a:buFont typeface="Arial" panose="020B0604020202020204" pitchFamily="34" charset="0"/>
              <a:buChar char="•"/>
            </a:pPr>
            <a:r>
              <a:rPr lang="en-US" sz="2200" dirty="0"/>
              <a:t> SIBACO-BASIC outperforms BASELINE for all compression schemes by up to </a:t>
            </a:r>
            <a:r>
              <a:rPr lang="en-US" sz="2200" b="1" dirty="0">
                <a:solidFill>
                  <a:schemeClr val="accent1"/>
                </a:solidFill>
              </a:rPr>
              <a:t>∼4%</a:t>
            </a:r>
            <a:r>
              <a:rPr lang="en-US" sz="2200" dirty="0"/>
              <a:t>.</a:t>
            </a:r>
          </a:p>
        </p:txBody>
      </p:sp>
      <p:sp>
        <p:nvSpPr>
          <p:cNvPr id="6" name="Footer Placeholder 5">
            <a:extLst>
              <a:ext uri="{FF2B5EF4-FFF2-40B4-BE49-F238E27FC236}">
                <a16:creationId xmlns:a16="http://schemas.microsoft.com/office/drawing/2014/main" id="{87AECFAB-4F48-F99E-45F7-9D64B6CC0C11}"/>
              </a:ext>
            </a:extLst>
          </p:cNvPr>
          <p:cNvSpPr>
            <a:spLocks noGrp="1"/>
          </p:cNvSpPr>
          <p:nvPr>
            <p:ph type="ftr" sz="quarter" idx="11"/>
          </p:nvPr>
        </p:nvSpPr>
        <p:spPr/>
        <p:txBody>
          <a:bodyPr/>
          <a:lstStyle/>
          <a:p>
            <a:r>
              <a:rPr lang="en-US"/>
              <a:t>SELF-MANAGING DATABASE SYSTEMS 2023 @ ICDE 2023</a:t>
            </a:r>
            <a:endParaRPr lang="en-US" dirty="0"/>
          </a:p>
        </p:txBody>
      </p:sp>
      <p:sp>
        <p:nvSpPr>
          <p:cNvPr id="5" name="Slide Number Placeholder 4">
            <a:extLst>
              <a:ext uri="{FF2B5EF4-FFF2-40B4-BE49-F238E27FC236}">
                <a16:creationId xmlns:a16="http://schemas.microsoft.com/office/drawing/2014/main" id="{69051608-1870-09CD-E4A5-0B60CB9F216B}"/>
              </a:ext>
            </a:extLst>
          </p:cNvPr>
          <p:cNvSpPr>
            <a:spLocks noGrp="1"/>
          </p:cNvSpPr>
          <p:nvPr>
            <p:ph type="sldNum" sz="quarter" idx="12"/>
          </p:nvPr>
        </p:nvSpPr>
        <p:spPr/>
        <p:txBody>
          <a:bodyPr/>
          <a:lstStyle/>
          <a:p>
            <a:fld id="{6533B23A-A043-4EDD-9986-B7176CC5B1B1}" type="slidenum">
              <a:rPr lang="en-US" smtClean="0"/>
              <a:t>14</a:t>
            </a:fld>
            <a:endParaRPr lang="en-US"/>
          </a:p>
        </p:txBody>
      </p:sp>
      <p:pic>
        <p:nvPicPr>
          <p:cNvPr id="9" name="Picture 8">
            <a:extLst>
              <a:ext uri="{FF2B5EF4-FFF2-40B4-BE49-F238E27FC236}">
                <a16:creationId xmlns:a16="http://schemas.microsoft.com/office/drawing/2014/main" id="{A8EEFD07-B92D-C7BA-96D5-6F96382EF376}"/>
              </a:ext>
            </a:extLst>
          </p:cNvPr>
          <p:cNvPicPr>
            <a:picLocks noChangeAspect="1"/>
          </p:cNvPicPr>
          <p:nvPr/>
        </p:nvPicPr>
        <p:blipFill>
          <a:blip r:embed="rId2"/>
          <a:stretch>
            <a:fillRect/>
          </a:stretch>
        </p:blipFill>
        <p:spPr>
          <a:xfrm>
            <a:off x="6397521" y="1293501"/>
            <a:ext cx="4758159" cy="3649974"/>
          </a:xfrm>
          <a:prstGeom prst="rect">
            <a:avLst/>
          </a:prstGeom>
        </p:spPr>
      </p:pic>
      <p:sp>
        <p:nvSpPr>
          <p:cNvPr id="3" name="Oval 2">
            <a:extLst>
              <a:ext uri="{FF2B5EF4-FFF2-40B4-BE49-F238E27FC236}">
                <a16:creationId xmlns:a16="http://schemas.microsoft.com/office/drawing/2014/main" id="{066F04AD-2492-1188-6CD2-8D7AEBE6E525}"/>
              </a:ext>
            </a:extLst>
          </p:cNvPr>
          <p:cNvSpPr/>
          <p:nvPr/>
        </p:nvSpPr>
        <p:spPr>
          <a:xfrm>
            <a:off x="8008226" y="2736268"/>
            <a:ext cx="697624" cy="46170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8BAD904B-FF2E-DBB0-4BB2-5829E56E54D7}"/>
              </a:ext>
            </a:extLst>
          </p:cNvPr>
          <p:cNvSpPr/>
          <p:nvPr/>
        </p:nvSpPr>
        <p:spPr>
          <a:xfrm>
            <a:off x="8912923" y="2231443"/>
            <a:ext cx="697624" cy="46170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E627E65-6436-0C89-4D81-57329C5761DB}"/>
              </a:ext>
            </a:extLst>
          </p:cNvPr>
          <p:cNvSpPr/>
          <p:nvPr/>
        </p:nvSpPr>
        <p:spPr>
          <a:xfrm>
            <a:off x="9798392" y="2336218"/>
            <a:ext cx="697624" cy="46170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1796484-2534-344E-0A80-04F3FF3BF20A}"/>
              </a:ext>
            </a:extLst>
          </p:cNvPr>
          <p:cNvSpPr txBox="1"/>
          <p:nvPr/>
        </p:nvSpPr>
        <p:spPr>
          <a:xfrm>
            <a:off x="1036320" y="4620309"/>
            <a:ext cx="6736081" cy="646331"/>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008080"/>
              </a:buClr>
              <a:buSzPct val="100000"/>
              <a:buFont typeface="Arial" panose="020B0604020202020204" pitchFamily="34" charset="0"/>
              <a:buChar char="•"/>
              <a:tabLst/>
              <a:defRPr/>
            </a:pPr>
            <a:r>
              <a:rPr kumimoji="0" lang="en-US" sz="20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This experiment indicates that </a:t>
            </a:r>
            <a:r>
              <a:rPr lang="en-US" sz="2000" i="1" dirty="0">
                <a:solidFill>
                  <a:prstClr val="black">
                    <a:lumMod val="75000"/>
                    <a:lumOff val="25000"/>
                  </a:prstClr>
                </a:solidFill>
                <a:latin typeface="Calibri" panose="020F0502020204030204"/>
              </a:rPr>
              <a:t>even </a:t>
            </a:r>
            <a:r>
              <a:rPr lang="en-US" sz="2000" b="1" i="1" dirty="0">
                <a:solidFill>
                  <a:prstClr val="black">
                    <a:lumMod val="75000"/>
                    <a:lumOff val="25000"/>
                  </a:prstClr>
                </a:solidFill>
                <a:latin typeface="Calibri" panose="020F0502020204030204"/>
              </a:rPr>
              <a:t>grouping</a:t>
            </a:r>
            <a:r>
              <a:rPr lang="en-US" sz="2000" i="1" dirty="0">
                <a:solidFill>
                  <a:prstClr val="black">
                    <a:lumMod val="75000"/>
                    <a:lumOff val="25000"/>
                  </a:prstClr>
                </a:solidFill>
                <a:latin typeface="Calibri" panose="020F0502020204030204"/>
              </a:rPr>
              <a:t> similar columns together can yield to </a:t>
            </a:r>
            <a:r>
              <a:rPr lang="en-US" sz="2000" b="1" i="1" dirty="0">
                <a:solidFill>
                  <a:prstClr val="black">
                    <a:lumMod val="75000"/>
                    <a:lumOff val="25000"/>
                  </a:prstClr>
                </a:solidFill>
                <a:latin typeface="Calibri" panose="020F0502020204030204"/>
              </a:rPr>
              <a:t>better performance</a:t>
            </a:r>
            <a:r>
              <a:rPr lang="en-US" sz="2000" i="1" dirty="0">
                <a:solidFill>
                  <a:prstClr val="black">
                    <a:lumMod val="75000"/>
                    <a:lumOff val="25000"/>
                  </a:prstClr>
                </a:solidFill>
                <a:latin typeface="Calibri" panose="020F0502020204030204"/>
              </a:rPr>
              <a:t>.</a:t>
            </a:r>
            <a:endParaRPr kumimoji="0" lang="en-US" sz="2000" b="0" i="1"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4808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E2152-DBF5-8357-2877-F98E7351665F}"/>
              </a:ext>
            </a:extLst>
          </p:cNvPr>
          <p:cNvSpPr>
            <a:spLocks noGrp="1"/>
          </p:cNvSpPr>
          <p:nvPr>
            <p:ph type="title"/>
          </p:nvPr>
        </p:nvSpPr>
        <p:spPr/>
        <p:txBody>
          <a:bodyPr/>
          <a:lstStyle/>
          <a:p>
            <a:r>
              <a:rPr lang="en-US" dirty="0"/>
              <a:t>Experiments: Both Datasets</a:t>
            </a:r>
          </a:p>
        </p:txBody>
      </p:sp>
      <p:sp>
        <p:nvSpPr>
          <p:cNvPr id="9" name="Content Placeholder 8">
            <a:extLst>
              <a:ext uri="{FF2B5EF4-FFF2-40B4-BE49-F238E27FC236}">
                <a16:creationId xmlns:a16="http://schemas.microsoft.com/office/drawing/2014/main" id="{D4DEEBCA-EF1B-5ECF-F69A-DD8FEB39253F}"/>
              </a:ext>
            </a:extLst>
          </p:cNvPr>
          <p:cNvSpPr>
            <a:spLocks noGrp="1"/>
          </p:cNvSpPr>
          <p:nvPr>
            <p:ph sz="half" idx="1"/>
          </p:nvPr>
        </p:nvSpPr>
        <p:spPr/>
        <p:txBody>
          <a:bodyPr>
            <a:normAutofit/>
          </a:bodyPr>
          <a:lstStyle/>
          <a:p>
            <a:pPr>
              <a:buFont typeface="Arial" panose="020B0604020202020204" pitchFamily="34" charset="0"/>
              <a:buChar char="•"/>
            </a:pPr>
            <a:r>
              <a:rPr lang="en-US" dirty="0"/>
              <a:t> SIBACO (with multiple compression schemes) compares to the Baseline and SIBACO-BASIC approaches (that use a single compression scheme – BZIP2).</a:t>
            </a:r>
          </a:p>
          <a:p>
            <a:pPr lvl="1">
              <a:buFont typeface="Arial" panose="020B0604020202020204" pitchFamily="34" charset="0"/>
              <a:buChar char="•"/>
            </a:pPr>
            <a:endParaRPr lang="en-US" dirty="0"/>
          </a:p>
          <a:p>
            <a:pPr>
              <a:buFont typeface="Arial" panose="020B0604020202020204" pitchFamily="34" charset="0"/>
              <a:buChar char="•"/>
            </a:pPr>
            <a:r>
              <a:rPr lang="en-US" dirty="0"/>
              <a:t> SIBACO selects the best performing compression schemes for a group based on the previous experiments.</a:t>
            </a:r>
          </a:p>
          <a:p>
            <a:pPr lvl="1">
              <a:buFont typeface="Arial" panose="020B0604020202020204" pitchFamily="34" charset="0"/>
              <a:buChar char="•"/>
            </a:pPr>
            <a:endParaRPr lang="en-US" dirty="0"/>
          </a:p>
          <a:p>
            <a:pPr>
              <a:buFont typeface="Arial" panose="020B0604020202020204" pitchFamily="34" charset="0"/>
              <a:buChar char="•"/>
            </a:pPr>
            <a:r>
              <a:rPr lang="en-US" dirty="0"/>
              <a:t> SIBACO achieves up to </a:t>
            </a:r>
            <a:r>
              <a:rPr lang="en-US" b="1" dirty="0">
                <a:solidFill>
                  <a:schemeClr val="accent1"/>
                </a:solidFill>
              </a:rPr>
              <a:t>∼4</a:t>
            </a:r>
            <a:r>
              <a:rPr lang="en-US" b="1">
                <a:solidFill>
                  <a:schemeClr val="accent1"/>
                </a:solidFill>
              </a:rPr>
              <a:t>%</a:t>
            </a:r>
            <a:r>
              <a:rPr lang="en-US">
                <a:solidFill>
                  <a:schemeClr val="accent1"/>
                </a:solidFill>
              </a:rPr>
              <a:t> </a:t>
            </a:r>
            <a:r>
              <a:rPr lang="en-US"/>
              <a:t>better</a:t>
            </a:r>
            <a:r>
              <a:rPr lang="en-US">
                <a:solidFill>
                  <a:schemeClr val="accent1"/>
                </a:solidFill>
              </a:rPr>
              <a:t> </a:t>
            </a:r>
            <a:r>
              <a:rPr lang="en-US"/>
              <a:t>performance against BASELINE.</a:t>
            </a:r>
            <a:endParaRPr lang="en-US" dirty="0"/>
          </a:p>
        </p:txBody>
      </p:sp>
      <p:sp>
        <p:nvSpPr>
          <p:cNvPr id="10" name="Content Placeholder 9">
            <a:extLst>
              <a:ext uri="{FF2B5EF4-FFF2-40B4-BE49-F238E27FC236}">
                <a16:creationId xmlns:a16="http://schemas.microsoft.com/office/drawing/2014/main" id="{0EDA57AF-5784-D32B-DE53-EF19E3845454}"/>
              </a:ext>
            </a:extLst>
          </p:cNvPr>
          <p:cNvSpPr>
            <a:spLocks noGrp="1"/>
          </p:cNvSpPr>
          <p:nvPr>
            <p:ph sz="half" idx="2"/>
          </p:nvPr>
        </p:nvSpPr>
        <p:spPr/>
        <p:txBody>
          <a:bodyPr>
            <a:normAutofit/>
          </a:bodyPr>
          <a:lstStyle/>
          <a:p>
            <a:endParaRPr lang="en-US" dirty="0"/>
          </a:p>
        </p:txBody>
      </p:sp>
      <p:sp>
        <p:nvSpPr>
          <p:cNvPr id="6" name="Footer Placeholder 5">
            <a:extLst>
              <a:ext uri="{FF2B5EF4-FFF2-40B4-BE49-F238E27FC236}">
                <a16:creationId xmlns:a16="http://schemas.microsoft.com/office/drawing/2014/main" id="{87AECFAB-4F48-F99E-45F7-9D64B6CC0C11}"/>
              </a:ext>
            </a:extLst>
          </p:cNvPr>
          <p:cNvSpPr>
            <a:spLocks noGrp="1"/>
          </p:cNvSpPr>
          <p:nvPr>
            <p:ph type="ftr" sz="quarter" idx="11"/>
          </p:nvPr>
        </p:nvSpPr>
        <p:spPr/>
        <p:txBody>
          <a:bodyPr/>
          <a:lstStyle/>
          <a:p>
            <a:r>
              <a:rPr lang="en-US"/>
              <a:t>SELF-MANAGING DATABASE SYSTEMS 2023 @ ICDE 2023</a:t>
            </a:r>
            <a:endParaRPr lang="en-US" dirty="0"/>
          </a:p>
        </p:txBody>
      </p:sp>
      <p:sp>
        <p:nvSpPr>
          <p:cNvPr id="5" name="Slide Number Placeholder 4">
            <a:extLst>
              <a:ext uri="{FF2B5EF4-FFF2-40B4-BE49-F238E27FC236}">
                <a16:creationId xmlns:a16="http://schemas.microsoft.com/office/drawing/2014/main" id="{69051608-1870-09CD-E4A5-0B60CB9F216B}"/>
              </a:ext>
            </a:extLst>
          </p:cNvPr>
          <p:cNvSpPr>
            <a:spLocks noGrp="1"/>
          </p:cNvSpPr>
          <p:nvPr>
            <p:ph type="sldNum" sz="quarter" idx="12"/>
          </p:nvPr>
        </p:nvSpPr>
        <p:spPr/>
        <p:txBody>
          <a:bodyPr/>
          <a:lstStyle/>
          <a:p>
            <a:fld id="{6533B23A-A043-4EDD-9986-B7176CC5B1B1}" type="slidenum">
              <a:rPr lang="en-US" smtClean="0"/>
              <a:t>15</a:t>
            </a:fld>
            <a:endParaRPr lang="en-US"/>
          </a:p>
        </p:txBody>
      </p:sp>
      <p:pic>
        <p:nvPicPr>
          <p:cNvPr id="8" name="Picture 7">
            <a:extLst>
              <a:ext uri="{FF2B5EF4-FFF2-40B4-BE49-F238E27FC236}">
                <a16:creationId xmlns:a16="http://schemas.microsoft.com/office/drawing/2014/main" id="{97EF0C5E-7E0A-6962-77DC-6904BCF4ECD0}"/>
              </a:ext>
            </a:extLst>
          </p:cNvPr>
          <p:cNvPicPr>
            <a:picLocks noChangeAspect="1"/>
          </p:cNvPicPr>
          <p:nvPr/>
        </p:nvPicPr>
        <p:blipFill>
          <a:blip r:embed="rId2"/>
          <a:stretch>
            <a:fillRect/>
          </a:stretch>
        </p:blipFill>
        <p:spPr>
          <a:xfrm>
            <a:off x="6188694" y="1287262"/>
            <a:ext cx="4965083" cy="3694313"/>
          </a:xfrm>
          <a:prstGeom prst="rect">
            <a:avLst/>
          </a:prstGeom>
        </p:spPr>
      </p:pic>
      <p:sp>
        <p:nvSpPr>
          <p:cNvPr id="3" name="Oval 2">
            <a:extLst>
              <a:ext uri="{FF2B5EF4-FFF2-40B4-BE49-F238E27FC236}">
                <a16:creationId xmlns:a16="http://schemas.microsoft.com/office/drawing/2014/main" id="{60D59B35-CAA1-E191-2623-45F582F4E6D6}"/>
              </a:ext>
            </a:extLst>
          </p:cNvPr>
          <p:cNvSpPr/>
          <p:nvPr/>
        </p:nvSpPr>
        <p:spPr>
          <a:xfrm>
            <a:off x="7973611" y="2161726"/>
            <a:ext cx="989414" cy="46170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C11590D-722D-2F78-C4F5-04CA094B494E}"/>
              </a:ext>
            </a:extLst>
          </p:cNvPr>
          <p:cNvSpPr/>
          <p:nvPr/>
        </p:nvSpPr>
        <p:spPr>
          <a:xfrm>
            <a:off x="9202833" y="3936418"/>
            <a:ext cx="1131791" cy="461704"/>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0248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AD81C-4706-6FDB-6350-2C06A9721675}"/>
              </a:ext>
            </a:extLst>
          </p:cNvPr>
          <p:cNvSpPr>
            <a:spLocks noGrp="1"/>
          </p:cNvSpPr>
          <p:nvPr>
            <p:ph type="title"/>
          </p:nvPr>
        </p:nvSpPr>
        <p:spPr/>
        <p:txBody>
          <a:bodyPr/>
          <a:lstStyle/>
          <a:p>
            <a:r>
              <a:rPr lang="en-US" dirty="0"/>
              <a:t>Conclusions &amp; Future Work</a:t>
            </a:r>
          </a:p>
        </p:txBody>
      </p:sp>
      <p:sp>
        <p:nvSpPr>
          <p:cNvPr id="3" name="Content Placeholder 2">
            <a:extLst>
              <a:ext uri="{FF2B5EF4-FFF2-40B4-BE49-F238E27FC236}">
                <a16:creationId xmlns:a16="http://schemas.microsoft.com/office/drawing/2014/main" id="{C40B326E-4A39-24A3-702B-C9648CF98183}"/>
              </a:ext>
            </a:extLst>
          </p:cNvPr>
          <p:cNvSpPr>
            <a:spLocks noGrp="1"/>
          </p:cNvSpPr>
          <p:nvPr>
            <p:ph idx="1"/>
          </p:nvPr>
        </p:nvSpPr>
        <p:spPr/>
        <p:txBody>
          <a:bodyPr>
            <a:normAutofit/>
          </a:bodyPr>
          <a:lstStyle/>
          <a:p>
            <a:pPr>
              <a:buFont typeface="Arial" panose="020B0604020202020204" pitchFamily="34" charset="0"/>
              <a:buChar char="•"/>
            </a:pPr>
            <a:r>
              <a:rPr lang="en-US" dirty="0"/>
              <a:t> We describe the first </a:t>
            </a:r>
            <a:r>
              <a:rPr lang="en-US" b="1" dirty="0"/>
              <a:t>SIBACO</a:t>
            </a:r>
            <a:r>
              <a:rPr lang="en-US" dirty="0"/>
              <a:t> prototype that utilizes </a:t>
            </a:r>
            <a:r>
              <a:rPr lang="en-US" b="1" dirty="0"/>
              <a:t>entropy</a:t>
            </a:r>
            <a:r>
              <a:rPr lang="en-US" dirty="0"/>
              <a:t> to group columns and select the most appropriate compression scheme based on experimentally developed knowledge base.</a:t>
            </a:r>
          </a:p>
          <a:p>
            <a:pPr>
              <a:buFont typeface="Arial" panose="020B0604020202020204" pitchFamily="34" charset="0"/>
              <a:buChar char="•"/>
            </a:pPr>
            <a:r>
              <a:rPr lang="en-US" dirty="0"/>
              <a:t> </a:t>
            </a:r>
            <a:r>
              <a:rPr lang="en-US" b="1" dirty="0"/>
              <a:t>SIBACO</a:t>
            </a:r>
            <a:r>
              <a:rPr lang="en-US" dirty="0"/>
              <a:t> prototype using three compression algorithms and two real datasets can achieve up to </a:t>
            </a:r>
            <a:r>
              <a:rPr lang="en-US" b="1" dirty="0"/>
              <a:t>∼4%</a:t>
            </a:r>
            <a:r>
              <a:rPr lang="en-US" dirty="0"/>
              <a:t> reduction in storage space against the competitors. </a:t>
            </a:r>
          </a:p>
          <a:p>
            <a:pPr lvl="1">
              <a:buFont typeface="Arial" panose="020B0604020202020204" pitchFamily="34" charset="0"/>
              <a:buChar char="•"/>
            </a:pPr>
            <a:r>
              <a:rPr lang="en-US" dirty="0"/>
              <a:t>These first results are very encouraging since the current version of SIBACO does not utilize an extended knowledge base for compression signatures, and considers </a:t>
            </a:r>
            <a:r>
              <a:rPr lang="en-US" b="1" dirty="0"/>
              <a:t>a limited number of compression scheme</a:t>
            </a:r>
            <a:r>
              <a:rPr lang="en-US" dirty="0"/>
              <a:t>.</a:t>
            </a:r>
          </a:p>
          <a:p>
            <a:pPr>
              <a:buFont typeface="Arial" panose="020B0604020202020204" pitchFamily="34" charset="0"/>
              <a:buChar char="•"/>
            </a:pPr>
            <a:r>
              <a:rPr lang="en-US" dirty="0"/>
              <a:t> In our next steps, we aim to </a:t>
            </a:r>
            <a:r>
              <a:rPr lang="en-US" b="1" dirty="0"/>
              <a:t>fully implement </a:t>
            </a:r>
            <a:r>
              <a:rPr lang="en-US" dirty="0"/>
              <a:t>and </a:t>
            </a:r>
            <a:r>
              <a:rPr lang="en-US" b="1" dirty="0"/>
              <a:t>refine</a:t>
            </a:r>
            <a:r>
              <a:rPr lang="en-US" dirty="0"/>
              <a:t> all stages of our technique that can be easily </a:t>
            </a:r>
            <a:r>
              <a:rPr lang="en-US" b="1" dirty="0"/>
              <a:t>plugged in storage systems</a:t>
            </a:r>
            <a:r>
              <a:rPr lang="en-US" dirty="0"/>
              <a:t>, and develop a comprehensive </a:t>
            </a:r>
            <a:r>
              <a:rPr lang="en-US" b="1" dirty="0"/>
              <a:t>knowledge base </a:t>
            </a:r>
            <a:r>
              <a:rPr lang="en-US" dirty="0"/>
              <a:t>for compression signatures via analytical and experimental methods.</a:t>
            </a:r>
          </a:p>
          <a:p>
            <a:pPr lvl="1">
              <a:buFont typeface="Arial" panose="020B0604020202020204" pitchFamily="34" charset="0"/>
              <a:buChar char="•"/>
            </a:pPr>
            <a:r>
              <a:rPr lang="en-US" dirty="0"/>
              <a:t>Exploit Machine Learning techniques to make SIBACO more robust and expand its functionality.</a:t>
            </a:r>
          </a:p>
        </p:txBody>
      </p:sp>
      <p:sp>
        <p:nvSpPr>
          <p:cNvPr id="5" name="Slide Number Placeholder 4">
            <a:extLst>
              <a:ext uri="{FF2B5EF4-FFF2-40B4-BE49-F238E27FC236}">
                <a16:creationId xmlns:a16="http://schemas.microsoft.com/office/drawing/2014/main" id="{6AF74698-A66C-238C-DB76-6FF06C4C0CDB}"/>
              </a:ext>
            </a:extLst>
          </p:cNvPr>
          <p:cNvSpPr>
            <a:spLocks noGrp="1"/>
          </p:cNvSpPr>
          <p:nvPr>
            <p:ph type="sldNum" sz="quarter" idx="12"/>
          </p:nvPr>
        </p:nvSpPr>
        <p:spPr/>
        <p:txBody>
          <a:bodyPr/>
          <a:lstStyle/>
          <a:p>
            <a:fld id="{6533B23A-A043-4EDD-9986-B7176CC5B1B1}" type="slidenum">
              <a:rPr lang="en-US" smtClean="0"/>
              <a:t>16</a:t>
            </a:fld>
            <a:endParaRPr lang="en-US"/>
          </a:p>
        </p:txBody>
      </p:sp>
      <p:sp>
        <p:nvSpPr>
          <p:cNvPr id="6" name="Footer Placeholder 5">
            <a:extLst>
              <a:ext uri="{FF2B5EF4-FFF2-40B4-BE49-F238E27FC236}">
                <a16:creationId xmlns:a16="http://schemas.microsoft.com/office/drawing/2014/main" id="{4C7B16F7-D6A4-2414-504D-1FC951AC0D7D}"/>
              </a:ext>
            </a:extLst>
          </p:cNvPr>
          <p:cNvSpPr>
            <a:spLocks noGrp="1"/>
          </p:cNvSpPr>
          <p:nvPr>
            <p:ph type="ftr" sz="quarter" idx="11"/>
          </p:nvPr>
        </p:nvSpPr>
        <p:spPr/>
        <p:txBody>
          <a:bodyPr/>
          <a:lstStyle/>
          <a:p>
            <a:r>
              <a:rPr lang="en-US"/>
              <a:t>SELF-MANAGING DATABASE SYSTEMS 2023 @ ICDE 2023</a:t>
            </a:r>
            <a:endParaRPr lang="en-US" dirty="0"/>
          </a:p>
        </p:txBody>
      </p:sp>
      <p:pic>
        <p:nvPicPr>
          <p:cNvPr id="1026" name="Picture 2">
            <a:extLst>
              <a:ext uri="{FF2B5EF4-FFF2-40B4-BE49-F238E27FC236}">
                <a16:creationId xmlns:a16="http://schemas.microsoft.com/office/drawing/2014/main" id="{76280D0A-0684-2812-82F8-137FCE5D2541}"/>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95912" y="4614325"/>
            <a:ext cx="1400175" cy="140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712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2BA4F-ADE2-30A8-173A-9806068F7B7C}"/>
              </a:ext>
            </a:extLst>
          </p:cNvPr>
          <p:cNvSpPr>
            <a:spLocks noGrp="1"/>
          </p:cNvSpPr>
          <p:nvPr>
            <p:ph type="ctrTitle"/>
          </p:nvPr>
        </p:nvSpPr>
        <p:spPr/>
        <p:txBody>
          <a:bodyPr>
            <a:noAutofit/>
          </a:bodyPr>
          <a:lstStyle/>
          <a:p>
            <a:pPr algn="ctr"/>
            <a:r>
              <a:rPr lang="en-US" sz="6000" dirty="0"/>
              <a:t>Towards a </a:t>
            </a:r>
            <a:r>
              <a:rPr lang="en-US" sz="6000" b="1" dirty="0"/>
              <a:t>Si</a:t>
            </a:r>
            <a:r>
              <a:rPr lang="en-US" sz="6000" dirty="0"/>
              <a:t>gnature </a:t>
            </a:r>
            <a:r>
              <a:rPr lang="en-US" sz="6000" b="1" dirty="0"/>
              <a:t>Ba</a:t>
            </a:r>
            <a:r>
              <a:rPr lang="en-US" sz="6000" dirty="0"/>
              <a:t>sed </a:t>
            </a:r>
            <a:r>
              <a:rPr lang="en-US" sz="6000" b="1" dirty="0"/>
              <a:t>Co</a:t>
            </a:r>
            <a:r>
              <a:rPr lang="en-US" sz="6000" dirty="0"/>
              <a:t>mpression Technique for</a:t>
            </a:r>
            <a:br>
              <a:rPr lang="en-US" sz="6000" dirty="0"/>
            </a:br>
            <a:r>
              <a:rPr lang="en-US" sz="6000" dirty="0"/>
              <a:t>Big Data Storage</a:t>
            </a:r>
          </a:p>
        </p:txBody>
      </p:sp>
      <p:sp>
        <p:nvSpPr>
          <p:cNvPr id="3" name="Subtitle 2">
            <a:extLst>
              <a:ext uri="{FF2B5EF4-FFF2-40B4-BE49-F238E27FC236}">
                <a16:creationId xmlns:a16="http://schemas.microsoft.com/office/drawing/2014/main" id="{F324A26F-0009-7F37-E14E-B4D61D26D77D}"/>
              </a:ext>
            </a:extLst>
          </p:cNvPr>
          <p:cNvSpPr>
            <a:spLocks noGrp="1"/>
          </p:cNvSpPr>
          <p:nvPr>
            <p:ph type="subTitle" idx="1"/>
          </p:nvPr>
        </p:nvSpPr>
        <p:spPr>
          <a:xfrm>
            <a:off x="1171576" y="3225427"/>
            <a:ext cx="10058400" cy="531285"/>
          </a:xfrm>
        </p:spPr>
        <p:txBody>
          <a:bodyPr>
            <a:normAutofit/>
          </a:bodyPr>
          <a:lstStyle/>
          <a:p>
            <a:pPr algn="ctr"/>
            <a:r>
              <a:rPr lang="en-US" sz="3200" b="1" i="1" dirty="0">
                <a:solidFill>
                  <a:srgbClr val="C00000"/>
                </a:solidFill>
              </a:rPr>
              <a:t>Thank you! Questions?</a:t>
            </a:r>
          </a:p>
        </p:txBody>
      </p:sp>
      <p:graphicFrame>
        <p:nvGraphicFramePr>
          <p:cNvPr id="5" name="Table 4">
            <a:extLst>
              <a:ext uri="{FF2B5EF4-FFF2-40B4-BE49-F238E27FC236}">
                <a16:creationId xmlns:a16="http://schemas.microsoft.com/office/drawing/2014/main" id="{67D59075-0362-40F1-BE32-9BECFB853CD1}"/>
              </a:ext>
            </a:extLst>
          </p:cNvPr>
          <p:cNvGraphicFramePr>
            <a:graphicFrameLocks noGrp="1"/>
          </p:cNvGraphicFramePr>
          <p:nvPr>
            <p:extLst>
              <p:ext uri="{D42A27DB-BD31-4B8C-83A1-F6EECF244321}">
                <p14:modId xmlns:p14="http://schemas.microsoft.com/office/powerpoint/2010/main" val="195978758"/>
              </p:ext>
            </p:extLst>
          </p:nvPr>
        </p:nvGraphicFramePr>
        <p:xfrm>
          <a:off x="2335530" y="3829050"/>
          <a:ext cx="7581900" cy="1097280"/>
        </p:xfrm>
        <a:graphic>
          <a:graphicData uri="http://schemas.openxmlformats.org/drawingml/2006/table">
            <a:tbl>
              <a:tblPr>
                <a:tableStyleId>{5C22544A-7EE6-4342-B048-85BDC9FD1C3A}</a:tableStyleId>
              </a:tblPr>
              <a:tblGrid>
                <a:gridCol w="2527300">
                  <a:extLst>
                    <a:ext uri="{9D8B030D-6E8A-4147-A177-3AD203B41FA5}">
                      <a16:colId xmlns:a16="http://schemas.microsoft.com/office/drawing/2014/main" val="2127082087"/>
                    </a:ext>
                  </a:extLst>
                </a:gridCol>
                <a:gridCol w="2527300">
                  <a:extLst>
                    <a:ext uri="{9D8B030D-6E8A-4147-A177-3AD203B41FA5}">
                      <a16:colId xmlns:a16="http://schemas.microsoft.com/office/drawing/2014/main" val="3200562631"/>
                    </a:ext>
                  </a:extLst>
                </a:gridCol>
                <a:gridCol w="2527300">
                  <a:extLst>
                    <a:ext uri="{9D8B030D-6E8A-4147-A177-3AD203B41FA5}">
                      <a16:colId xmlns:a16="http://schemas.microsoft.com/office/drawing/2014/main" val="1081547736"/>
                    </a:ext>
                  </a:extLst>
                </a:gridCol>
              </a:tblGrid>
              <a:tr h="274320">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dirty="0">
                          <a:solidFill>
                            <a:schemeClr val="tx1"/>
                          </a:solidFill>
                          <a:effectLst>
                            <a:outerShdw blurRad="38100" dist="38100" dir="2700000" algn="tl">
                              <a:srgbClr val="000000">
                                <a:alpha val="43137"/>
                              </a:srgbClr>
                            </a:outerShdw>
                          </a:effectLst>
                          <a:latin typeface="+mj-lt"/>
                          <a:ea typeface="+mn-ea"/>
                          <a:cs typeface="+mn-cs"/>
                        </a:rPr>
                        <a:t>Constantinos Costa</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dirty="0" err="1">
                          <a:solidFill>
                            <a:schemeClr val="tx1"/>
                          </a:solidFill>
                          <a:latin typeface="+mj-lt"/>
                          <a:ea typeface="+mn-ea"/>
                          <a:cs typeface="+mn-cs"/>
                        </a:rPr>
                        <a:t>Panos</a:t>
                      </a:r>
                      <a:r>
                        <a:rPr lang="en-US" sz="1400" b="1" kern="1200" cap="all" spc="200" baseline="0" dirty="0">
                          <a:solidFill>
                            <a:schemeClr val="tx1"/>
                          </a:solidFill>
                          <a:latin typeface="+mj-lt"/>
                          <a:ea typeface="+mn-ea"/>
                          <a:cs typeface="+mn-cs"/>
                        </a:rPr>
                        <a:t> K. </a:t>
                      </a:r>
                      <a:r>
                        <a:rPr lang="en-US" sz="1400" b="1" kern="1200" cap="all" spc="200" baseline="0" dirty="0" err="1">
                          <a:solidFill>
                            <a:schemeClr val="tx1"/>
                          </a:solidFill>
                          <a:latin typeface="+mj-lt"/>
                          <a:ea typeface="+mn-ea"/>
                          <a:cs typeface="+mn-cs"/>
                        </a:rPr>
                        <a:t>Chrysanthis</a:t>
                      </a:r>
                      <a:endParaRPr lang="en-US" sz="1400" b="1" kern="1200" cap="all" spc="200" baseline="0" dirty="0">
                        <a:solidFill>
                          <a:schemeClr val="tx1"/>
                        </a:solidFill>
                        <a:latin typeface="+mj-lt"/>
                        <a:ea typeface="+mn-ea"/>
                        <a:cs typeface="+mn-cs"/>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a:solidFill>
                            <a:schemeClr val="tx1"/>
                          </a:solidFill>
                          <a:latin typeface="+mj-lt"/>
                          <a:ea typeface="+mn-ea"/>
                          <a:cs typeface="+mn-cs"/>
                        </a:rPr>
                        <a:t>Marios Costa</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5363217"/>
                  </a:ext>
                </a:extLst>
              </a:tr>
              <a:tr h="274320">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dirty="0">
                          <a:solidFill>
                            <a:schemeClr val="tx1"/>
                          </a:solidFill>
                          <a:effectLst>
                            <a:outerShdw blurRad="38100" dist="38100" dir="2700000" algn="tl">
                              <a:srgbClr val="000000">
                                <a:alpha val="43137"/>
                              </a:srgbClr>
                            </a:outerShdw>
                          </a:effectLst>
                          <a:latin typeface="+mj-lt"/>
                          <a:ea typeface="+mn-ea"/>
                          <a:cs typeface="+mn-cs"/>
                        </a:rPr>
                        <a:t>Rinnoco Ltd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dirty="0">
                          <a:solidFill>
                            <a:schemeClr val="tx1"/>
                          </a:solidFill>
                          <a:latin typeface="+mj-lt"/>
                          <a:ea typeface="+mn-ea"/>
                          <a:cs typeface="+mn-cs"/>
                        </a:rPr>
                        <a:t>Rinnoco Ltd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a:solidFill>
                            <a:schemeClr val="tx1"/>
                          </a:solidFill>
                          <a:latin typeface="+mj-lt"/>
                          <a:ea typeface="+mn-ea"/>
                          <a:cs typeface="+mn-cs"/>
                        </a:rPr>
                        <a:t>Rinnoco Ltd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1774967"/>
                  </a:ext>
                </a:extLst>
              </a:tr>
              <a:tr h="274320">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dirty="0">
                          <a:solidFill>
                            <a:schemeClr val="tx1"/>
                          </a:solidFill>
                          <a:effectLst>
                            <a:outerShdw blurRad="38100" dist="38100" dir="2700000" algn="tl">
                              <a:srgbClr val="000000">
                                <a:alpha val="43137"/>
                              </a:srgbClr>
                            </a:outerShdw>
                          </a:effectLst>
                          <a:latin typeface="+mj-lt"/>
                          <a:ea typeface="+mn-ea"/>
                          <a:cs typeface="+mn-cs"/>
                        </a:rPr>
                        <a:t>Limassol, Cyprus</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dirty="0">
                          <a:solidFill>
                            <a:schemeClr val="tx1"/>
                          </a:solidFill>
                          <a:latin typeface="+mj-lt"/>
                          <a:ea typeface="+mn-ea"/>
                          <a:cs typeface="+mn-cs"/>
                        </a:rPr>
                        <a:t>Limassol, Cyprus</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a:solidFill>
                            <a:schemeClr val="tx1"/>
                          </a:solidFill>
                          <a:latin typeface="+mj-lt"/>
                          <a:ea typeface="+mn-ea"/>
                          <a:cs typeface="+mn-cs"/>
                        </a:rPr>
                        <a:t>Limassol, Cyprus</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1763747"/>
                  </a:ext>
                </a:extLst>
              </a:tr>
              <a:tr h="274320">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dirty="0">
                          <a:solidFill>
                            <a:schemeClr val="tx1"/>
                          </a:solidFill>
                          <a:effectLst>
                            <a:outerShdw blurRad="38100" dist="38100" dir="2700000" algn="tl">
                              <a:srgbClr val="000000">
                                <a:alpha val="43137"/>
                              </a:srgbClr>
                            </a:outerShdw>
                          </a:effectLst>
                          <a:latin typeface="+mj-lt"/>
                          <a:ea typeface="+mn-ea"/>
                          <a:cs typeface="+mn-cs"/>
                        </a:rPr>
                        <a:t>costa.c@rinnoco.com</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a:solidFill>
                            <a:schemeClr val="tx1"/>
                          </a:solidFill>
                          <a:latin typeface="+mj-lt"/>
                          <a:ea typeface="+mn-ea"/>
                          <a:cs typeface="+mn-cs"/>
                        </a:rPr>
                        <a:t>panos@rinnoco.com</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dirty="0">
                          <a:solidFill>
                            <a:schemeClr val="tx1"/>
                          </a:solidFill>
                          <a:latin typeface="+mj-lt"/>
                          <a:ea typeface="+mn-ea"/>
                          <a:cs typeface="+mn-cs"/>
                        </a:rPr>
                        <a:t>marios.c@rinnoco.com</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7158401"/>
                  </a:ext>
                </a:extLst>
              </a:tr>
            </a:tbl>
          </a:graphicData>
        </a:graphic>
      </p:graphicFrame>
      <p:sp>
        <p:nvSpPr>
          <p:cNvPr id="8" name="TextBox 7">
            <a:extLst>
              <a:ext uri="{FF2B5EF4-FFF2-40B4-BE49-F238E27FC236}">
                <a16:creationId xmlns:a16="http://schemas.microsoft.com/office/drawing/2014/main" id="{495CA029-0BE3-065A-BFDF-2D7FB8BD58EB}"/>
              </a:ext>
            </a:extLst>
          </p:cNvPr>
          <p:cNvSpPr txBox="1"/>
          <p:nvPr/>
        </p:nvSpPr>
        <p:spPr>
          <a:xfrm>
            <a:off x="0" y="6386810"/>
            <a:ext cx="12192000" cy="461665"/>
          </a:xfrm>
          <a:prstGeom prst="rect">
            <a:avLst/>
          </a:prstGeom>
          <a:noFill/>
        </p:spPr>
        <p:txBody>
          <a:bodyPr wrap="square">
            <a:spAutoFit/>
          </a:bodyPr>
          <a:lstStyle/>
          <a:p>
            <a:pPr algn="ctr"/>
            <a:r>
              <a:rPr lang="en-US" sz="1200" cap="all" spc="200" dirty="0">
                <a:latin typeface="+mj-lt"/>
              </a:rPr>
              <a:t>4TH INTERNATIONAL WORKSHOP ON SELF-MANAGING DATABASE SYSTEMS</a:t>
            </a:r>
          </a:p>
          <a:p>
            <a:pPr algn="ctr"/>
            <a:r>
              <a:rPr lang="en-US" sz="1200" cap="all" spc="200" dirty="0">
                <a:latin typeface="+mj-lt"/>
              </a:rPr>
              <a:t>3 APRIL 2023, ANAHEIM, CALIFORNIA, USA</a:t>
            </a:r>
          </a:p>
        </p:txBody>
      </p:sp>
      <p:pic>
        <p:nvPicPr>
          <p:cNvPr id="1026" name="Picture 2" descr="header-logo">
            <a:extLst>
              <a:ext uri="{FF2B5EF4-FFF2-40B4-BE49-F238E27FC236}">
                <a16:creationId xmlns:a16="http://schemas.microsoft.com/office/drawing/2014/main" id="{2ED2EE9A-172D-08FD-848E-B15112FA4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07" y="6459146"/>
            <a:ext cx="1030868" cy="3169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lgolysis Ltd">
            <a:extLst>
              <a:ext uri="{FF2B5EF4-FFF2-40B4-BE49-F238E27FC236}">
                <a16:creationId xmlns:a16="http://schemas.microsoft.com/office/drawing/2014/main" id="{CC0F2281-61A9-1C01-1807-6521B9E2B8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028" y="6430571"/>
            <a:ext cx="1234454" cy="38932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a:extLst>
              <a:ext uri="{FF2B5EF4-FFF2-40B4-BE49-F238E27FC236}">
                <a16:creationId xmlns:a16="http://schemas.microsoft.com/office/drawing/2014/main" id="{FF922B15-634F-710D-5E43-07EF99AEDBAC}"/>
              </a:ext>
            </a:extLst>
          </p:cNvPr>
          <p:cNvGraphicFramePr>
            <a:graphicFrameLocks noGrp="1"/>
          </p:cNvGraphicFramePr>
          <p:nvPr>
            <p:extLst>
              <p:ext uri="{D42A27DB-BD31-4B8C-83A1-F6EECF244321}">
                <p14:modId xmlns:p14="http://schemas.microsoft.com/office/powerpoint/2010/main" val="3898932342"/>
              </p:ext>
            </p:extLst>
          </p:nvPr>
        </p:nvGraphicFramePr>
        <p:xfrm>
          <a:off x="3578542" y="5097425"/>
          <a:ext cx="5095876" cy="1097280"/>
        </p:xfrm>
        <a:graphic>
          <a:graphicData uri="http://schemas.openxmlformats.org/drawingml/2006/table">
            <a:tbl>
              <a:tblPr>
                <a:tableStyleId>{5C22544A-7EE6-4342-B048-85BDC9FD1C3A}</a:tableStyleId>
              </a:tblPr>
              <a:tblGrid>
                <a:gridCol w="2547938">
                  <a:extLst>
                    <a:ext uri="{9D8B030D-6E8A-4147-A177-3AD203B41FA5}">
                      <a16:colId xmlns:a16="http://schemas.microsoft.com/office/drawing/2014/main" val="2926223374"/>
                    </a:ext>
                  </a:extLst>
                </a:gridCol>
                <a:gridCol w="2547938">
                  <a:extLst>
                    <a:ext uri="{9D8B030D-6E8A-4147-A177-3AD203B41FA5}">
                      <a16:colId xmlns:a16="http://schemas.microsoft.com/office/drawing/2014/main" val="3159898031"/>
                    </a:ext>
                  </a:extLst>
                </a:gridCol>
              </a:tblGrid>
              <a:tr h="274320">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dirty="0" err="1">
                          <a:solidFill>
                            <a:schemeClr val="tx1"/>
                          </a:solidFill>
                          <a:latin typeface="+mj-lt"/>
                          <a:ea typeface="+mn-ea"/>
                          <a:cs typeface="+mn-cs"/>
                        </a:rPr>
                        <a:t>Efstathios</a:t>
                      </a:r>
                      <a:r>
                        <a:rPr lang="en-US" sz="1400" b="1" kern="1200" cap="all" spc="200" baseline="0" dirty="0">
                          <a:solidFill>
                            <a:schemeClr val="tx1"/>
                          </a:solidFill>
                          <a:latin typeface="+mj-lt"/>
                          <a:ea typeface="+mn-ea"/>
                          <a:cs typeface="+mn-cs"/>
                        </a:rPr>
                        <a:t> Stavrakis</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dirty="0">
                          <a:solidFill>
                            <a:schemeClr val="tx1"/>
                          </a:solidFill>
                          <a:latin typeface="+mj-lt"/>
                          <a:ea typeface="+mn-ea"/>
                          <a:cs typeface="+mn-cs"/>
                        </a:rPr>
                        <a:t>Nicolas Nicolaou</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45363217"/>
                  </a:ext>
                </a:extLst>
              </a:tr>
              <a:tr h="274320">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a:solidFill>
                            <a:schemeClr val="tx1"/>
                          </a:solidFill>
                          <a:latin typeface="+mj-lt"/>
                          <a:ea typeface="+mn-ea"/>
                          <a:cs typeface="+mn-cs"/>
                        </a:rPr>
                        <a:t>Algolysis Ltd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dirty="0" err="1">
                          <a:solidFill>
                            <a:schemeClr val="tx1"/>
                          </a:solidFill>
                          <a:latin typeface="+mj-lt"/>
                          <a:ea typeface="+mn-ea"/>
                          <a:cs typeface="+mn-cs"/>
                        </a:rPr>
                        <a:t>Algolysis</a:t>
                      </a:r>
                      <a:r>
                        <a:rPr lang="en-US" sz="1400" b="1" kern="1200" cap="all" spc="200" baseline="0" dirty="0">
                          <a:solidFill>
                            <a:schemeClr val="tx1"/>
                          </a:solidFill>
                          <a:latin typeface="+mj-lt"/>
                          <a:ea typeface="+mn-ea"/>
                          <a:cs typeface="+mn-cs"/>
                        </a:rPr>
                        <a:t> Ltd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21774967"/>
                  </a:ext>
                </a:extLst>
              </a:tr>
              <a:tr h="274320">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a:solidFill>
                            <a:schemeClr val="tx1"/>
                          </a:solidFill>
                          <a:latin typeface="+mj-lt"/>
                          <a:ea typeface="+mn-ea"/>
                          <a:cs typeface="+mn-cs"/>
                        </a:rPr>
                        <a:t>Limassol, Cyprus</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dirty="0">
                          <a:solidFill>
                            <a:schemeClr val="tx1"/>
                          </a:solidFill>
                          <a:latin typeface="+mj-lt"/>
                          <a:ea typeface="+mn-ea"/>
                          <a:cs typeface="+mn-cs"/>
                        </a:rPr>
                        <a:t>Limassol, Cyprus</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71763747"/>
                  </a:ext>
                </a:extLst>
              </a:tr>
              <a:tr h="274320">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dirty="0">
                          <a:solidFill>
                            <a:schemeClr val="tx1"/>
                          </a:solidFill>
                          <a:latin typeface="+mj-lt"/>
                          <a:ea typeface="+mn-ea"/>
                          <a:cs typeface="+mn-cs"/>
                        </a:rPr>
                        <a:t>stathis@algolysis.com</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0" algn="ctr" defTabSz="914400" rtl="0" eaLnBrk="1" fontAlgn="b" latinLnBrk="0" hangingPunct="1">
                        <a:lnSpc>
                          <a:spcPct val="90000"/>
                        </a:lnSpc>
                        <a:spcBef>
                          <a:spcPts val="1200"/>
                        </a:spcBef>
                        <a:spcAft>
                          <a:spcPts val="200"/>
                        </a:spcAft>
                        <a:buClr>
                          <a:schemeClr val="accent1"/>
                        </a:buClr>
                        <a:buSzPct val="100000"/>
                        <a:buFont typeface="Calibri" panose="020F0502020204030204" pitchFamily="34" charset="0"/>
                        <a:buNone/>
                      </a:pPr>
                      <a:r>
                        <a:rPr lang="en-US" sz="1400" b="1" kern="1200" cap="all" spc="200" baseline="0" dirty="0">
                          <a:solidFill>
                            <a:schemeClr val="tx1"/>
                          </a:solidFill>
                          <a:latin typeface="+mj-lt"/>
                          <a:ea typeface="+mn-ea"/>
                          <a:cs typeface="+mn-cs"/>
                        </a:rPr>
                        <a:t>nicolas@algolysis.com</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7158401"/>
                  </a:ext>
                </a:extLst>
              </a:tr>
            </a:tbl>
          </a:graphicData>
        </a:graphic>
      </p:graphicFrame>
      <p:sp>
        <p:nvSpPr>
          <p:cNvPr id="6" name="TextBox 5">
            <a:extLst>
              <a:ext uri="{FF2B5EF4-FFF2-40B4-BE49-F238E27FC236}">
                <a16:creationId xmlns:a16="http://schemas.microsoft.com/office/drawing/2014/main" id="{C4999703-FCFA-203C-90DE-EAC5076BA8D8}"/>
              </a:ext>
            </a:extLst>
          </p:cNvPr>
          <p:cNvSpPr txBox="1"/>
          <p:nvPr/>
        </p:nvSpPr>
        <p:spPr>
          <a:xfrm>
            <a:off x="10029825" y="5092126"/>
            <a:ext cx="1818874" cy="307777"/>
          </a:xfrm>
          <a:prstGeom prst="rect">
            <a:avLst/>
          </a:prstGeom>
          <a:noFill/>
        </p:spPr>
        <p:txBody>
          <a:bodyPr wrap="square">
            <a:spAutoFit/>
          </a:bodyPr>
          <a:lstStyle/>
          <a:p>
            <a:pPr algn="l"/>
            <a:r>
              <a:rPr lang="en-US" sz="1400" dirty="0">
                <a:latin typeface="NimbusRomNo9L-Regu"/>
              </a:rPr>
              <a:t>P</a:t>
            </a:r>
            <a:r>
              <a:rPr lang="en-US" sz="1400" b="0" i="0" u="none" strike="noStrike" baseline="0" dirty="0">
                <a:latin typeface="NimbusRomNo9L-Regu"/>
              </a:rPr>
              <a:t>artially supported</a:t>
            </a:r>
            <a:r>
              <a:rPr lang="el-GR" sz="1400" b="0" i="0" u="none" strike="noStrike" baseline="0" dirty="0">
                <a:latin typeface="NimbusRomNo9L-Regu"/>
              </a:rPr>
              <a:t> </a:t>
            </a:r>
            <a:r>
              <a:rPr lang="en-US" sz="1400" b="0" i="0" u="none" strike="noStrike" baseline="0" dirty="0">
                <a:latin typeface="NimbusRomNo9L-Regu"/>
              </a:rPr>
              <a:t>by</a:t>
            </a:r>
            <a:endParaRPr lang="en-US" sz="1400" dirty="0"/>
          </a:p>
        </p:txBody>
      </p:sp>
      <p:pic>
        <p:nvPicPr>
          <p:cNvPr id="7" name="Picture 2" descr="ΙδΕΚ">
            <a:extLst>
              <a:ext uri="{FF2B5EF4-FFF2-40B4-BE49-F238E27FC236}">
                <a16:creationId xmlns:a16="http://schemas.microsoft.com/office/drawing/2014/main" id="{F4E623B3-E0B0-58ED-EC5F-5587B7E879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29825" y="5238682"/>
            <a:ext cx="24003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899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A448C-2E12-CAD1-62BB-BE27A846DC6A}"/>
              </a:ext>
            </a:extLst>
          </p:cNvPr>
          <p:cNvSpPr>
            <a:spLocks noGrp="1"/>
          </p:cNvSpPr>
          <p:nvPr>
            <p:ph type="title"/>
          </p:nvPr>
        </p:nvSpPr>
        <p:spPr/>
        <p:txBody>
          <a:bodyPr/>
          <a:lstStyle/>
          <a:p>
            <a:r>
              <a:rPr lang="en-US" dirty="0"/>
              <a:t>Outline</a:t>
            </a:r>
          </a:p>
        </p:txBody>
      </p:sp>
      <p:sp>
        <p:nvSpPr>
          <p:cNvPr id="7" name="Content Placeholder 6">
            <a:extLst>
              <a:ext uri="{FF2B5EF4-FFF2-40B4-BE49-F238E27FC236}">
                <a16:creationId xmlns:a16="http://schemas.microsoft.com/office/drawing/2014/main" id="{0D92ED5F-7CCE-0CEA-A3E3-C022A6CC1699}"/>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en-US" sz="2800" dirty="0"/>
              <a:t> Motivation</a:t>
            </a:r>
          </a:p>
          <a:p>
            <a:pPr>
              <a:buFont typeface="Arial" panose="020B0604020202020204" pitchFamily="34" charset="0"/>
              <a:buChar char="•"/>
            </a:pPr>
            <a:r>
              <a:rPr lang="en-US" sz="2800" dirty="0"/>
              <a:t> Challenges</a:t>
            </a:r>
          </a:p>
          <a:p>
            <a:pPr>
              <a:buFont typeface="Arial" panose="020B0604020202020204" pitchFamily="34" charset="0"/>
              <a:buChar char="•"/>
            </a:pPr>
            <a:r>
              <a:rPr lang="en-US" sz="2800" dirty="0"/>
              <a:t> Solutions</a:t>
            </a:r>
          </a:p>
          <a:p>
            <a:pPr>
              <a:buFont typeface="Arial" panose="020B0604020202020204" pitchFamily="34" charset="0"/>
              <a:buChar char="•"/>
            </a:pPr>
            <a:r>
              <a:rPr lang="en-US" sz="2800" dirty="0"/>
              <a:t> SIBACO</a:t>
            </a:r>
          </a:p>
          <a:p>
            <a:pPr>
              <a:buFont typeface="Arial" panose="020B0604020202020204" pitchFamily="34" charset="0"/>
              <a:buChar char="•"/>
            </a:pPr>
            <a:r>
              <a:rPr lang="en-US" sz="2800" dirty="0"/>
              <a:t> </a:t>
            </a:r>
            <a:r>
              <a:rPr lang="en-US" sz="3000" dirty="0"/>
              <a:t>Background &amp; Related Work </a:t>
            </a:r>
          </a:p>
          <a:p>
            <a:pPr>
              <a:buFont typeface="Arial" panose="020B0604020202020204" pitchFamily="34" charset="0"/>
              <a:buChar char="•"/>
            </a:pPr>
            <a:r>
              <a:rPr lang="en-US" sz="3200" dirty="0"/>
              <a:t> SIBACO Overview</a:t>
            </a:r>
          </a:p>
          <a:p>
            <a:pPr>
              <a:buFont typeface="Arial" panose="020B0604020202020204" pitchFamily="34" charset="0"/>
              <a:buChar char="•"/>
            </a:pPr>
            <a:r>
              <a:rPr lang="en-US" sz="2800" dirty="0"/>
              <a:t> Experimental Methodology</a:t>
            </a:r>
          </a:p>
          <a:p>
            <a:pPr>
              <a:buFont typeface="Arial" panose="020B0604020202020204" pitchFamily="34" charset="0"/>
              <a:buChar char="•"/>
            </a:pPr>
            <a:r>
              <a:rPr lang="en-US" sz="2800" dirty="0"/>
              <a:t> Experiments</a:t>
            </a:r>
          </a:p>
          <a:p>
            <a:pPr>
              <a:buFont typeface="Arial" panose="020B0604020202020204" pitchFamily="34" charset="0"/>
              <a:buChar char="•"/>
            </a:pPr>
            <a:r>
              <a:rPr lang="en-US" sz="2800" dirty="0"/>
              <a:t> Conclusions &amp; Future work</a:t>
            </a:r>
          </a:p>
          <a:p>
            <a:pPr>
              <a:buFont typeface="Arial" panose="020B0604020202020204" pitchFamily="34" charset="0"/>
              <a:buChar char="•"/>
            </a:pPr>
            <a:endParaRPr lang="en-US" sz="2800" dirty="0"/>
          </a:p>
          <a:p>
            <a:endParaRPr lang="en-US" sz="2800" dirty="0"/>
          </a:p>
        </p:txBody>
      </p:sp>
      <p:sp>
        <p:nvSpPr>
          <p:cNvPr id="6" name="Footer Placeholder 5">
            <a:extLst>
              <a:ext uri="{FF2B5EF4-FFF2-40B4-BE49-F238E27FC236}">
                <a16:creationId xmlns:a16="http://schemas.microsoft.com/office/drawing/2014/main" id="{88D61824-6FC0-4354-C527-225712913201}"/>
              </a:ext>
            </a:extLst>
          </p:cNvPr>
          <p:cNvSpPr>
            <a:spLocks noGrp="1"/>
          </p:cNvSpPr>
          <p:nvPr>
            <p:ph type="ftr" sz="quarter" idx="11"/>
          </p:nvPr>
        </p:nvSpPr>
        <p:spPr/>
        <p:txBody>
          <a:bodyPr/>
          <a:lstStyle/>
          <a:p>
            <a:r>
              <a:rPr lang="en-US"/>
              <a:t>SELF-MANAGING DATABASE SYSTEMS 2023 @ ICDE 2023</a:t>
            </a:r>
            <a:endParaRPr lang="en-US" dirty="0"/>
          </a:p>
        </p:txBody>
      </p:sp>
      <p:sp>
        <p:nvSpPr>
          <p:cNvPr id="5" name="Slide Number Placeholder 4">
            <a:extLst>
              <a:ext uri="{FF2B5EF4-FFF2-40B4-BE49-F238E27FC236}">
                <a16:creationId xmlns:a16="http://schemas.microsoft.com/office/drawing/2014/main" id="{1C2F480F-54B1-ABFF-404A-6432874840FB}"/>
              </a:ext>
            </a:extLst>
          </p:cNvPr>
          <p:cNvSpPr>
            <a:spLocks noGrp="1"/>
          </p:cNvSpPr>
          <p:nvPr>
            <p:ph type="sldNum" sz="quarter" idx="12"/>
          </p:nvPr>
        </p:nvSpPr>
        <p:spPr/>
        <p:txBody>
          <a:bodyPr/>
          <a:lstStyle/>
          <a:p>
            <a:fld id="{6533B23A-A043-4EDD-9986-B7176CC5B1B1}" type="slidenum">
              <a:rPr lang="en-US" smtClean="0"/>
              <a:t>2</a:t>
            </a:fld>
            <a:endParaRPr lang="en-US"/>
          </a:p>
        </p:txBody>
      </p:sp>
    </p:spTree>
    <p:extLst>
      <p:ext uri="{BB962C8B-B14F-4D97-AF65-F5344CB8AC3E}">
        <p14:creationId xmlns:p14="http://schemas.microsoft.com/office/powerpoint/2010/main" val="928135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2EB151C-D215-8D34-87DA-3A6AD8D4C2C2}"/>
              </a:ext>
            </a:extLst>
          </p:cNvPr>
          <p:cNvPicPr>
            <a:picLocks noChangeAspect="1"/>
          </p:cNvPicPr>
          <p:nvPr/>
        </p:nvPicPr>
        <p:blipFill rotWithShape="1">
          <a:blip r:embed="rId3">
            <a:extLst>
              <a:ext uri="{28A0092B-C50C-407E-A947-70E740481C1C}">
                <a14:useLocalDpi xmlns:a14="http://schemas.microsoft.com/office/drawing/2010/main" val="0"/>
              </a:ext>
            </a:extLst>
          </a:blip>
          <a:srcRect b="15582"/>
          <a:stretch/>
        </p:blipFill>
        <p:spPr>
          <a:xfrm>
            <a:off x="1989867" y="3821030"/>
            <a:ext cx="3844615" cy="2411436"/>
          </a:xfrm>
          <a:prstGeom prst="rect">
            <a:avLst/>
          </a:prstGeom>
        </p:spPr>
      </p:pic>
      <p:pic>
        <p:nvPicPr>
          <p:cNvPr id="2050" name="Picture 2">
            <a:extLst>
              <a:ext uri="{FF2B5EF4-FFF2-40B4-BE49-F238E27FC236}">
                <a16:creationId xmlns:a16="http://schemas.microsoft.com/office/drawing/2014/main" id="{28B1D8FD-5444-69CB-6D64-1DE63EF538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7070" y="1180388"/>
            <a:ext cx="5097266" cy="48247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9F55AB3-2C2B-EDDE-839A-05C3EEF2D60A}"/>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697F6384-967D-ADA0-CA45-B566339D0F3E}"/>
              </a:ext>
            </a:extLst>
          </p:cNvPr>
          <p:cNvSpPr>
            <a:spLocks noGrp="1"/>
          </p:cNvSpPr>
          <p:nvPr>
            <p:ph sz="half" idx="1"/>
          </p:nvPr>
        </p:nvSpPr>
        <p:spPr>
          <a:xfrm>
            <a:off x="1097279" y="1287262"/>
            <a:ext cx="5732146" cy="4581832"/>
          </a:xfrm>
        </p:spPr>
        <p:txBody>
          <a:bodyPr>
            <a:normAutofit/>
          </a:bodyPr>
          <a:lstStyle/>
          <a:p>
            <a:pPr marL="171450" indent="-171450">
              <a:buFont typeface="Arial" panose="020B0604020202020204" pitchFamily="34" charset="0"/>
              <a:buChar char="•"/>
            </a:pPr>
            <a:r>
              <a:rPr lang="en-US" sz="2200" b="1" dirty="0"/>
              <a:t>Big Data is NOT dead:</a:t>
            </a:r>
          </a:p>
          <a:p>
            <a:pPr marL="464058" lvl="1" indent="-171450">
              <a:buFont typeface="Arial" panose="020B0604020202020204" pitchFamily="34" charset="0"/>
              <a:buChar char="•"/>
            </a:pPr>
            <a:r>
              <a:rPr lang="en-US" sz="2000" dirty="0"/>
              <a:t>IDC forecast: 181 ZB by 2025.</a:t>
            </a:r>
          </a:p>
          <a:p>
            <a:pPr marL="464058" lvl="1" indent="-171450">
              <a:buFont typeface="Arial" panose="020B0604020202020204" pitchFamily="34" charset="0"/>
              <a:buChar char="•"/>
            </a:pPr>
            <a:r>
              <a:rPr lang="en-US" sz="2000" dirty="0"/>
              <a:t>A </a:t>
            </a:r>
            <a:r>
              <a:rPr lang="en-US" sz="2000" b="1" dirty="0"/>
              <a:t>one-hour</a:t>
            </a:r>
            <a:r>
              <a:rPr lang="en-US" sz="2000" dirty="0"/>
              <a:t> Zoom group call requires between </a:t>
            </a:r>
            <a:r>
              <a:rPr lang="en-US" sz="2000" b="1" dirty="0">
                <a:solidFill>
                  <a:schemeClr val="accent1"/>
                </a:solidFill>
              </a:rPr>
              <a:t>360 MB</a:t>
            </a:r>
            <a:r>
              <a:rPr lang="en-US" sz="2000" dirty="0"/>
              <a:t> and </a:t>
            </a:r>
            <a:r>
              <a:rPr lang="en-US" sz="2000" b="1" dirty="0">
                <a:solidFill>
                  <a:schemeClr val="accent1"/>
                </a:solidFill>
              </a:rPr>
              <a:t>1.2 GB </a:t>
            </a:r>
            <a:r>
              <a:rPr lang="en-US" sz="2000" dirty="0"/>
              <a:t>of storage depending on the video quality.</a:t>
            </a:r>
          </a:p>
          <a:p>
            <a:pPr marL="464058" lvl="1" indent="-171450">
              <a:buFont typeface="Arial" panose="020B0604020202020204" pitchFamily="34" charset="0"/>
              <a:buChar char="•"/>
            </a:pPr>
            <a:r>
              <a:rPr lang="en-US" sz="2000" dirty="0"/>
              <a:t>Although the volume of electronically stored data doubles every year, storage capacity costs decline only at a rate of </a:t>
            </a:r>
            <a:r>
              <a:rPr lang="en-US" sz="2000" b="1" dirty="0">
                <a:solidFill>
                  <a:schemeClr val="accent1"/>
                </a:solidFill>
              </a:rPr>
              <a:t>less than 15% </a:t>
            </a:r>
            <a:r>
              <a:rPr lang="en-US" sz="2000" dirty="0"/>
              <a:t>per year.</a:t>
            </a:r>
          </a:p>
        </p:txBody>
      </p:sp>
      <p:sp>
        <p:nvSpPr>
          <p:cNvPr id="6" name="Footer Placeholder 5">
            <a:extLst>
              <a:ext uri="{FF2B5EF4-FFF2-40B4-BE49-F238E27FC236}">
                <a16:creationId xmlns:a16="http://schemas.microsoft.com/office/drawing/2014/main" id="{816F11CC-8D9D-C41C-189E-3E1BCBC143BE}"/>
              </a:ext>
            </a:extLst>
          </p:cNvPr>
          <p:cNvSpPr>
            <a:spLocks noGrp="1"/>
          </p:cNvSpPr>
          <p:nvPr>
            <p:ph type="ftr" sz="quarter" idx="11"/>
          </p:nvPr>
        </p:nvSpPr>
        <p:spPr/>
        <p:txBody>
          <a:bodyPr/>
          <a:lstStyle/>
          <a:p>
            <a:r>
              <a:rPr lang="en-US"/>
              <a:t>SELF-MANAGING DATABASE SYSTEMS 2023 @ ICDE 2023</a:t>
            </a:r>
            <a:endParaRPr lang="en-US" dirty="0"/>
          </a:p>
        </p:txBody>
      </p:sp>
      <p:sp>
        <p:nvSpPr>
          <p:cNvPr id="5" name="Slide Number Placeholder 4">
            <a:extLst>
              <a:ext uri="{FF2B5EF4-FFF2-40B4-BE49-F238E27FC236}">
                <a16:creationId xmlns:a16="http://schemas.microsoft.com/office/drawing/2014/main" id="{FB746FAC-5ECD-DF0A-B18E-4896E7A8F198}"/>
              </a:ext>
            </a:extLst>
          </p:cNvPr>
          <p:cNvSpPr>
            <a:spLocks noGrp="1"/>
          </p:cNvSpPr>
          <p:nvPr>
            <p:ph type="sldNum" sz="quarter" idx="12"/>
          </p:nvPr>
        </p:nvSpPr>
        <p:spPr/>
        <p:txBody>
          <a:bodyPr/>
          <a:lstStyle/>
          <a:p>
            <a:fld id="{6533B23A-A043-4EDD-9986-B7176CC5B1B1}" type="slidenum">
              <a:rPr lang="en-US" smtClean="0"/>
              <a:t>3</a:t>
            </a:fld>
            <a:endParaRPr lang="en-US"/>
          </a:p>
        </p:txBody>
      </p:sp>
    </p:spTree>
    <p:extLst>
      <p:ext uri="{BB962C8B-B14F-4D97-AF65-F5344CB8AC3E}">
        <p14:creationId xmlns:p14="http://schemas.microsoft.com/office/powerpoint/2010/main" val="45836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1AF167-5E63-3506-97FE-23FA87B400C3}"/>
              </a:ext>
            </a:extLst>
          </p:cNvPr>
          <p:cNvSpPr>
            <a:spLocks noGrp="1"/>
          </p:cNvSpPr>
          <p:nvPr>
            <p:ph type="title"/>
          </p:nvPr>
        </p:nvSpPr>
        <p:spPr/>
        <p:txBody>
          <a:bodyPr/>
          <a:lstStyle/>
          <a:p>
            <a:r>
              <a:rPr lang="en-US" dirty="0"/>
              <a:t>Big Data</a:t>
            </a:r>
          </a:p>
        </p:txBody>
      </p:sp>
      <p:sp>
        <p:nvSpPr>
          <p:cNvPr id="8" name="Content Placeholder 7">
            <a:extLst>
              <a:ext uri="{FF2B5EF4-FFF2-40B4-BE49-F238E27FC236}">
                <a16:creationId xmlns:a16="http://schemas.microsoft.com/office/drawing/2014/main" id="{936C985B-2EF4-FE2E-AEB8-DB94B0AA4CFE}"/>
              </a:ext>
            </a:extLst>
          </p:cNvPr>
          <p:cNvSpPr>
            <a:spLocks noGrp="1"/>
          </p:cNvSpPr>
          <p:nvPr>
            <p:ph idx="1"/>
          </p:nvPr>
        </p:nvSpPr>
        <p:spPr/>
        <p:txBody>
          <a:bodyPr/>
          <a:lstStyle/>
          <a:p>
            <a:r>
              <a:rPr lang="en-US" dirty="0"/>
              <a:t>Dilbert is back </a:t>
            </a:r>
            <a:r>
              <a:rPr lang="en-US" dirty="0">
                <a:sym typeface="Wingdings" panose="05000000000000000000" pitchFamily="2" charset="2"/>
              </a:rPr>
              <a:t></a:t>
            </a:r>
            <a:endParaRPr lang="en-US" dirty="0"/>
          </a:p>
        </p:txBody>
      </p:sp>
      <p:sp>
        <p:nvSpPr>
          <p:cNvPr id="5" name="Footer Placeholder 4">
            <a:extLst>
              <a:ext uri="{FF2B5EF4-FFF2-40B4-BE49-F238E27FC236}">
                <a16:creationId xmlns:a16="http://schemas.microsoft.com/office/drawing/2014/main" id="{1D660A0D-0476-B2C6-01FC-DA0EE91FB7E1}"/>
              </a:ext>
            </a:extLst>
          </p:cNvPr>
          <p:cNvSpPr>
            <a:spLocks noGrp="1"/>
          </p:cNvSpPr>
          <p:nvPr>
            <p:ph type="ftr" sz="quarter" idx="11"/>
          </p:nvPr>
        </p:nvSpPr>
        <p:spPr/>
        <p:txBody>
          <a:bodyPr/>
          <a:lstStyle/>
          <a:p>
            <a:r>
              <a:rPr lang="en-US"/>
              <a:t>SELF-MANAGING DATABASE SYSTEMS 2023 @ ICDE 2023</a:t>
            </a:r>
            <a:endParaRPr lang="en-US" dirty="0"/>
          </a:p>
        </p:txBody>
      </p:sp>
      <p:sp>
        <p:nvSpPr>
          <p:cNvPr id="6" name="Slide Number Placeholder 5">
            <a:extLst>
              <a:ext uri="{FF2B5EF4-FFF2-40B4-BE49-F238E27FC236}">
                <a16:creationId xmlns:a16="http://schemas.microsoft.com/office/drawing/2014/main" id="{FF2C790A-817D-5322-6C88-EB52D50462FA}"/>
              </a:ext>
            </a:extLst>
          </p:cNvPr>
          <p:cNvSpPr>
            <a:spLocks noGrp="1"/>
          </p:cNvSpPr>
          <p:nvPr>
            <p:ph type="sldNum" sz="quarter" idx="12"/>
          </p:nvPr>
        </p:nvSpPr>
        <p:spPr/>
        <p:txBody>
          <a:bodyPr/>
          <a:lstStyle/>
          <a:p>
            <a:fld id="{4FAB73BC-B049-4115-A692-8D63A059BFB8}" type="slidenum">
              <a:rPr lang="en-US" smtClean="0"/>
              <a:t>4</a:t>
            </a:fld>
            <a:endParaRPr lang="en-US" dirty="0"/>
          </a:p>
        </p:txBody>
      </p:sp>
      <p:pic>
        <p:nvPicPr>
          <p:cNvPr id="2050" name="Picture 2">
            <a:extLst>
              <a:ext uri="{FF2B5EF4-FFF2-40B4-BE49-F238E27FC236}">
                <a16:creationId xmlns:a16="http://schemas.microsoft.com/office/drawing/2014/main" id="{156CFDD4-8D4E-BB67-C715-F31BAFA878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1225" y="1898551"/>
            <a:ext cx="7180384" cy="334486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771E7E4-5EFC-7B49-A076-04F3CA13CCD1}"/>
              </a:ext>
            </a:extLst>
          </p:cNvPr>
          <p:cNvSpPr txBox="1"/>
          <p:nvPr/>
        </p:nvSpPr>
        <p:spPr>
          <a:xfrm>
            <a:off x="2367820" y="5200204"/>
            <a:ext cx="7193813" cy="338554"/>
          </a:xfrm>
          <a:prstGeom prst="rect">
            <a:avLst/>
          </a:prstGeom>
          <a:noFill/>
        </p:spPr>
        <p:txBody>
          <a:bodyPr wrap="square">
            <a:spAutoFit/>
          </a:bodyPr>
          <a:lstStyle/>
          <a:p>
            <a:r>
              <a:rPr lang="en-US" sz="1600" dirty="0"/>
              <a:t>https://www.purpleslate.com/the-data-science-struggle-the-dilbert-way/</a:t>
            </a:r>
          </a:p>
        </p:txBody>
      </p:sp>
    </p:spTree>
    <p:extLst>
      <p:ext uri="{BB962C8B-B14F-4D97-AF65-F5344CB8AC3E}">
        <p14:creationId xmlns:p14="http://schemas.microsoft.com/office/powerpoint/2010/main" val="2459614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78989-1231-830B-D8F3-474E181D1179}"/>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4C1EB607-AC4E-32EF-8655-AFBFFBB06820}"/>
              </a:ext>
            </a:extLst>
          </p:cNvPr>
          <p:cNvSpPr>
            <a:spLocks noGrp="1"/>
          </p:cNvSpPr>
          <p:nvPr>
            <p:ph idx="1"/>
          </p:nvPr>
        </p:nvSpPr>
        <p:spPr/>
        <p:txBody>
          <a:bodyPr>
            <a:normAutofit lnSpcReduction="10000"/>
          </a:bodyPr>
          <a:lstStyle/>
          <a:p>
            <a:r>
              <a:rPr lang="en-US" sz="2400" dirty="0"/>
              <a:t>The main challenges associated with Big Data are: </a:t>
            </a:r>
          </a:p>
          <a:p>
            <a:pPr>
              <a:buFont typeface="Arial" panose="020B0604020202020204" pitchFamily="34" charset="0"/>
              <a:buChar char="•"/>
            </a:pPr>
            <a:r>
              <a:rPr lang="en-US" sz="2400" dirty="0"/>
              <a:t> </a:t>
            </a:r>
            <a:r>
              <a:rPr lang="en-US" sz="2400" b="1" dirty="0"/>
              <a:t>Storage</a:t>
            </a:r>
          </a:p>
          <a:p>
            <a:pPr lvl="1">
              <a:buFont typeface="Arial" panose="020B0604020202020204" pitchFamily="34" charset="0"/>
              <a:buChar char="•"/>
            </a:pPr>
            <a:r>
              <a:rPr lang="en-US" sz="2000" dirty="0"/>
              <a:t>With the increasing amount of data being generated, storage is becoming a major challenge for many organizations. </a:t>
            </a:r>
          </a:p>
          <a:p>
            <a:pPr>
              <a:buFont typeface="Arial" panose="020B0604020202020204" pitchFamily="34" charset="0"/>
              <a:buChar char="•"/>
            </a:pPr>
            <a:r>
              <a:rPr lang="en-US" sz="2400" dirty="0"/>
              <a:t> </a:t>
            </a:r>
            <a:r>
              <a:rPr lang="en-US" sz="2400" b="1" dirty="0"/>
              <a:t>Bandwidth</a:t>
            </a:r>
          </a:p>
          <a:p>
            <a:pPr lvl="1">
              <a:buFont typeface="Arial" panose="020B0604020202020204" pitchFamily="34" charset="0"/>
              <a:buChar char="•"/>
            </a:pPr>
            <a:r>
              <a:rPr lang="en-US" sz="2000" dirty="0"/>
              <a:t>Transmitting large amounts of data over a network can be a bottleneck, especially when the available bandwidth is limited.</a:t>
            </a:r>
          </a:p>
          <a:p>
            <a:pPr>
              <a:buFont typeface="Arial" panose="020B0604020202020204" pitchFamily="34" charset="0"/>
              <a:buChar char="•"/>
            </a:pPr>
            <a:r>
              <a:rPr lang="en-US" sz="2400" dirty="0"/>
              <a:t> </a:t>
            </a:r>
            <a:r>
              <a:rPr lang="en-US" sz="2400" b="1" dirty="0"/>
              <a:t>Processing</a:t>
            </a:r>
          </a:p>
          <a:p>
            <a:pPr lvl="1">
              <a:lnSpc>
                <a:spcPct val="100000"/>
              </a:lnSpc>
              <a:buFont typeface="Arial" panose="020B0604020202020204" pitchFamily="34" charset="0"/>
              <a:buChar char="•"/>
            </a:pPr>
            <a:r>
              <a:rPr lang="en-US" sz="2000" dirty="0"/>
              <a:t>Big data requires large amounts of processing power to analyze and extract insights (large number of disk I/O and memory operations). </a:t>
            </a:r>
          </a:p>
          <a:p>
            <a:pPr>
              <a:buFont typeface="Arial" panose="020B0604020202020204" pitchFamily="34" charset="0"/>
              <a:buChar char="•"/>
            </a:pPr>
            <a:r>
              <a:rPr lang="en-US" sz="2400" dirty="0"/>
              <a:t> </a:t>
            </a:r>
            <a:r>
              <a:rPr lang="en-US" sz="2400" b="1" dirty="0"/>
              <a:t>Cost</a:t>
            </a:r>
          </a:p>
          <a:p>
            <a:pPr lvl="1">
              <a:lnSpc>
                <a:spcPct val="110000"/>
              </a:lnSpc>
              <a:buFont typeface="Arial" panose="020B0604020202020204" pitchFamily="34" charset="0"/>
              <a:buChar char="•"/>
            </a:pPr>
            <a:r>
              <a:rPr lang="en-US" sz="2000" dirty="0"/>
              <a:t>Storing and processing large amounts of data can be expensive. </a:t>
            </a:r>
          </a:p>
        </p:txBody>
      </p:sp>
      <p:sp>
        <p:nvSpPr>
          <p:cNvPr id="4" name="Footer Placeholder 3">
            <a:extLst>
              <a:ext uri="{FF2B5EF4-FFF2-40B4-BE49-F238E27FC236}">
                <a16:creationId xmlns:a16="http://schemas.microsoft.com/office/drawing/2014/main" id="{0618D763-9092-9793-0DCE-E22275306215}"/>
              </a:ext>
            </a:extLst>
          </p:cNvPr>
          <p:cNvSpPr>
            <a:spLocks noGrp="1"/>
          </p:cNvSpPr>
          <p:nvPr>
            <p:ph type="ftr" sz="quarter" idx="11"/>
          </p:nvPr>
        </p:nvSpPr>
        <p:spPr/>
        <p:txBody>
          <a:bodyPr/>
          <a:lstStyle/>
          <a:p>
            <a:r>
              <a:rPr lang="en-US"/>
              <a:t>SELF-MANAGING DATABASE SYSTEMS 2023 @ ICDE 2023</a:t>
            </a:r>
            <a:endParaRPr lang="en-US" dirty="0"/>
          </a:p>
        </p:txBody>
      </p:sp>
      <p:sp>
        <p:nvSpPr>
          <p:cNvPr id="5" name="Slide Number Placeholder 4">
            <a:extLst>
              <a:ext uri="{FF2B5EF4-FFF2-40B4-BE49-F238E27FC236}">
                <a16:creationId xmlns:a16="http://schemas.microsoft.com/office/drawing/2014/main" id="{A8C0A57B-120E-7011-EF43-A14F0BAE45A3}"/>
              </a:ext>
            </a:extLst>
          </p:cNvPr>
          <p:cNvSpPr>
            <a:spLocks noGrp="1"/>
          </p:cNvSpPr>
          <p:nvPr>
            <p:ph type="sldNum" sz="quarter" idx="12"/>
          </p:nvPr>
        </p:nvSpPr>
        <p:spPr/>
        <p:txBody>
          <a:bodyPr/>
          <a:lstStyle/>
          <a:p>
            <a:fld id="{6113E31D-E2AB-40D1-8B51-AFA5AFEF393A}" type="slidenum">
              <a:rPr lang="en-US" smtClean="0"/>
              <a:t>5</a:t>
            </a:fld>
            <a:endParaRPr lang="en-US" dirty="0"/>
          </a:p>
        </p:txBody>
      </p:sp>
    </p:spTree>
    <p:extLst>
      <p:ext uri="{BB962C8B-B14F-4D97-AF65-F5344CB8AC3E}">
        <p14:creationId xmlns:p14="http://schemas.microsoft.com/office/powerpoint/2010/main" val="2837941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DA13B-5A39-36D7-41AC-09F294A1F325}"/>
              </a:ext>
            </a:extLst>
          </p:cNvPr>
          <p:cNvSpPr>
            <a:spLocks noGrp="1"/>
          </p:cNvSpPr>
          <p:nvPr>
            <p:ph type="title"/>
          </p:nvPr>
        </p:nvSpPr>
        <p:spPr/>
        <p:txBody>
          <a:bodyPr/>
          <a:lstStyle/>
          <a:p>
            <a:r>
              <a:rPr lang="en-US" dirty="0"/>
              <a:t>Solutions</a:t>
            </a:r>
          </a:p>
        </p:txBody>
      </p:sp>
      <p:sp>
        <p:nvSpPr>
          <p:cNvPr id="3" name="Content Placeholder 2">
            <a:extLst>
              <a:ext uri="{FF2B5EF4-FFF2-40B4-BE49-F238E27FC236}">
                <a16:creationId xmlns:a16="http://schemas.microsoft.com/office/drawing/2014/main" id="{6F93FF7E-6E19-B84B-42A4-A4240F287516}"/>
              </a:ext>
            </a:extLst>
          </p:cNvPr>
          <p:cNvSpPr>
            <a:spLocks noGrp="1"/>
          </p:cNvSpPr>
          <p:nvPr>
            <p:ph idx="1"/>
          </p:nvPr>
        </p:nvSpPr>
        <p:spPr/>
        <p:txBody>
          <a:bodyPr>
            <a:normAutofit/>
          </a:bodyPr>
          <a:lstStyle/>
          <a:p>
            <a:pPr>
              <a:buFont typeface="Arial" panose="020B0604020202020204" pitchFamily="34" charset="0"/>
              <a:buChar char="•"/>
            </a:pPr>
            <a:r>
              <a:rPr lang="en-US" dirty="0"/>
              <a:t>Distributed computing</a:t>
            </a:r>
          </a:p>
          <a:p>
            <a:pPr lvl="1">
              <a:buFont typeface="Arial" panose="020B0604020202020204" pitchFamily="34" charset="0"/>
              <a:buChar char="•"/>
            </a:pPr>
            <a:r>
              <a:rPr lang="en-US" sz="2000" dirty="0"/>
              <a:t>Processing of data across multiple computers</a:t>
            </a:r>
          </a:p>
          <a:p>
            <a:pPr lvl="2">
              <a:buFont typeface="Arial" panose="020B0604020202020204" pitchFamily="34" charset="0"/>
              <a:buChar char="•"/>
            </a:pPr>
            <a:r>
              <a:rPr lang="en-US" sz="1600" dirty="0"/>
              <a:t>Reducing the time required to process the data.</a:t>
            </a:r>
          </a:p>
          <a:p>
            <a:pPr>
              <a:buFont typeface="Arial" panose="020B0604020202020204" pitchFamily="34" charset="0"/>
              <a:buChar char="•"/>
            </a:pPr>
            <a:r>
              <a:rPr lang="en-US" dirty="0"/>
              <a:t> Machine learning</a:t>
            </a:r>
          </a:p>
          <a:p>
            <a:pPr lvl="1">
              <a:buFont typeface="Arial" panose="020B0604020202020204" pitchFamily="34" charset="0"/>
              <a:buChar char="•"/>
            </a:pPr>
            <a:r>
              <a:rPr lang="en-US" sz="2000" dirty="0"/>
              <a:t>Analyze and extract insights from large volumes of data</a:t>
            </a:r>
          </a:p>
          <a:p>
            <a:pPr lvl="2">
              <a:buFont typeface="Arial" panose="020B0604020202020204" pitchFamily="34" charset="0"/>
              <a:buChar char="•"/>
            </a:pPr>
            <a:r>
              <a:rPr lang="en-US" sz="1600" dirty="0"/>
              <a:t>Identify patterns, trends, and anomalies.</a:t>
            </a:r>
          </a:p>
          <a:p>
            <a:pPr>
              <a:buFont typeface="Arial" panose="020B0604020202020204" pitchFamily="34" charset="0"/>
              <a:buChar char="•"/>
            </a:pPr>
            <a:r>
              <a:rPr lang="en-US" dirty="0"/>
              <a:t> Data visualization</a:t>
            </a:r>
          </a:p>
          <a:p>
            <a:pPr lvl="1">
              <a:buFont typeface="Arial" panose="020B0604020202020204" pitchFamily="34" charset="0"/>
              <a:buChar char="•"/>
            </a:pPr>
            <a:r>
              <a:rPr lang="en-US" sz="2000" dirty="0"/>
              <a:t>Represent complex data in a more intuitive and easily understandable form.</a:t>
            </a:r>
          </a:p>
          <a:p>
            <a:pPr>
              <a:buFont typeface="Arial" panose="020B0604020202020204" pitchFamily="34" charset="0"/>
              <a:buChar char="•"/>
            </a:pPr>
            <a:r>
              <a:rPr lang="en-US" b="1" dirty="0">
                <a:solidFill>
                  <a:schemeClr val="accent1">
                    <a:lumMod val="50000"/>
                  </a:schemeClr>
                </a:solidFill>
              </a:rPr>
              <a:t> Compression</a:t>
            </a:r>
          </a:p>
          <a:p>
            <a:pPr lvl="1">
              <a:buFont typeface="Arial" panose="020B0604020202020204" pitchFamily="34" charset="0"/>
              <a:buChar char="•"/>
            </a:pPr>
            <a:r>
              <a:rPr lang="en-US" sz="2000" b="1" dirty="0">
                <a:solidFill>
                  <a:schemeClr val="accent1">
                    <a:lumMod val="50000"/>
                  </a:schemeClr>
                </a:solidFill>
              </a:rPr>
              <a:t>Size of data</a:t>
            </a:r>
          </a:p>
          <a:p>
            <a:pPr lvl="2">
              <a:buFont typeface="Arial" panose="020B0604020202020204" pitchFamily="34" charset="0"/>
              <a:buChar char="•"/>
            </a:pPr>
            <a:r>
              <a:rPr lang="en-US" sz="1600" b="1" dirty="0">
                <a:solidFill>
                  <a:schemeClr val="accent1">
                    <a:lumMod val="50000"/>
                  </a:schemeClr>
                </a:solidFill>
              </a:rPr>
              <a:t>Storage space required, speed of data transfer, and process the data (less I/O).</a:t>
            </a:r>
          </a:p>
        </p:txBody>
      </p:sp>
      <p:sp>
        <p:nvSpPr>
          <p:cNvPr id="5" name="Slide Number Placeholder 4">
            <a:extLst>
              <a:ext uri="{FF2B5EF4-FFF2-40B4-BE49-F238E27FC236}">
                <a16:creationId xmlns:a16="http://schemas.microsoft.com/office/drawing/2014/main" id="{EDDE36F7-C664-2C25-BCDC-C543EE9BD7B0}"/>
              </a:ext>
            </a:extLst>
          </p:cNvPr>
          <p:cNvSpPr>
            <a:spLocks noGrp="1"/>
          </p:cNvSpPr>
          <p:nvPr>
            <p:ph type="sldNum" sz="quarter" idx="12"/>
          </p:nvPr>
        </p:nvSpPr>
        <p:spPr/>
        <p:txBody>
          <a:bodyPr/>
          <a:lstStyle/>
          <a:p>
            <a:fld id="{6533B23A-A043-4EDD-9986-B7176CC5B1B1}" type="slidenum">
              <a:rPr lang="en-US" smtClean="0"/>
              <a:t>6</a:t>
            </a:fld>
            <a:endParaRPr lang="en-US"/>
          </a:p>
        </p:txBody>
      </p:sp>
      <p:sp>
        <p:nvSpPr>
          <p:cNvPr id="6" name="Footer Placeholder 5">
            <a:extLst>
              <a:ext uri="{FF2B5EF4-FFF2-40B4-BE49-F238E27FC236}">
                <a16:creationId xmlns:a16="http://schemas.microsoft.com/office/drawing/2014/main" id="{03C0385D-06D3-7009-9C1C-0D2D08E8940E}"/>
              </a:ext>
            </a:extLst>
          </p:cNvPr>
          <p:cNvSpPr>
            <a:spLocks noGrp="1"/>
          </p:cNvSpPr>
          <p:nvPr>
            <p:ph type="ftr" sz="quarter" idx="11"/>
          </p:nvPr>
        </p:nvSpPr>
        <p:spPr/>
        <p:txBody>
          <a:bodyPr/>
          <a:lstStyle/>
          <a:p>
            <a:r>
              <a:rPr lang="en-US"/>
              <a:t>SELF-MANAGING DATABASE SYSTEMS 2023 @ ICDE 2023</a:t>
            </a:r>
            <a:endParaRPr lang="en-US" dirty="0"/>
          </a:p>
        </p:txBody>
      </p:sp>
      <p:sp>
        <p:nvSpPr>
          <p:cNvPr id="8" name="TextBox 7">
            <a:extLst>
              <a:ext uri="{FF2B5EF4-FFF2-40B4-BE49-F238E27FC236}">
                <a16:creationId xmlns:a16="http://schemas.microsoft.com/office/drawing/2014/main" id="{174BC8F3-E156-16DE-10F6-D27FCCF4CC51}"/>
              </a:ext>
            </a:extLst>
          </p:cNvPr>
          <p:cNvSpPr txBox="1"/>
          <p:nvPr/>
        </p:nvSpPr>
        <p:spPr>
          <a:xfrm>
            <a:off x="1036321" y="5368169"/>
            <a:ext cx="10469880" cy="646331"/>
          </a:xfrm>
          <a:prstGeom prst="rect">
            <a:avLst/>
          </a:prstGeom>
        </p:spPr>
        <p:txBody>
          <a:bodyPr vert="horz" lIns="0" tIns="45720" rIns="0" bIns="45720" rtlCol="0">
            <a:normAutofit/>
          </a:bodyPr>
          <a:lstStyle>
            <a:lvl1pPr marL="91440" indent="-91440" defTabSz="914400">
              <a:lnSpc>
                <a:spcPct val="90000"/>
              </a:lnSpc>
              <a:spcBef>
                <a:spcPts val="1200"/>
              </a:spcBef>
              <a:spcAft>
                <a:spcPts val="200"/>
              </a:spcAft>
              <a:buClr>
                <a:schemeClr val="accent1"/>
              </a:buClr>
              <a:buSzPct val="100000"/>
              <a:buFont typeface="Arial" panose="020B0604020202020204" pitchFamily="34" charset="0"/>
              <a:buChar char="•"/>
              <a:defRPr sz="2000">
                <a:solidFill>
                  <a:schemeClr val="tx1">
                    <a:lumMod val="75000"/>
                    <a:lumOff val="25000"/>
                  </a:schemeClr>
                </a:solidFill>
              </a:defRPr>
            </a:lvl1pPr>
            <a:lvl2pPr marL="384048" lvl="1" indent="-182880" defTabSz="914400">
              <a:lnSpc>
                <a:spcPct val="90000"/>
              </a:lnSpc>
              <a:spcBef>
                <a:spcPts val="200"/>
              </a:spcBef>
              <a:spcAft>
                <a:spcPts val="400"/>
              </a:spcAft>
              <a:buClr>
                <a:schemeClr val="accent1"/>
              </a:buClr>
              <a:buFont typeface="Arial" panose="020B0604020202020204" pitchFamily="34" charset="0"/>
              <a:buChar char="•"/>
              <a:defRPr sz="2000">
                <a:solidFill>
                  <a:schemeClr val="tx1">
                    <a:lumMod val="75000"/>
                    <a:lumOff val="25000"/>
                  </a:schemeClr>
                </a:solidFill>
              </a:defRPr>
            </a:lvl2pPr>
            <a:lvl3pPr marL="566928" lvl="2" indent="-182880" defTabSz="914400">
              <a:lnSpc>
                <a:spcPct val="90000"/>
              </a:lnSpc>
              <a:spcBef>
                <a:spcPts val="200"/>
              </a:spcBef>
              <a:spcAft>
                <a:spcPts val="400"/>
              </a:spcAft>
              <a:buClr>
                <a:schemeClr val="accent1"/>
              </a:buClr>
              <a:buFont typeface="Arial" panose="020B0604020202020204" pitchFamily="34" charset="0"/>
              <a:buChar char="•"/>
              <a:defRPr sz="1600">
                <a:solidFill>
                  <a:schemeClr val="tx1">
                    <a:lumMod val="75000"/>
                    <a:lumOff val="25000"/>
                  </a:schemeClr>
                </a:solidFill>
              </a:defRPr>
            </a:lvl3pPr>
            <a:lvl4pPr marL="74980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4pPr>
            <a:lvl5pPr marL="932688" indent="-18288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5pPr>
            <a:lvl6pPr marL="11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6pPr>
            <a:lvl7pPr marL="13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7pPr>
            <a:lvl8pPr marL="15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8pPr>
            <a:lvl9pPr marL="1700000" indent="-228600" defTabSz="914400">
              <a:lnSpc>
                <a:spcPct val="90000"/>
              </a:lnSpc>
              <a:spcBef>
                <a:spcPts val="200"/>
              </a:spcBef>
              <a:spcAft>
                <a:spcPts val="400"/>
              </a:spcAft>
              <a:buClr>
                <a:schemeClr val="accent1"/>
              </a:buClr>
              <a:buFont typeface="Calibri" pitchFamily="34" charset="0"/>
              <a:buChar char="◦"/>
              <a:defRPr sz="1400">
                <a:solidFill>
                  <a:schemeClr val="tx1">
                    <a:lumMod val="75000"/>
                    <a:lumOff val="25000"/>
                  </a:schemeClr>
                </a:solidFill>
              </a:defRPr>
            </a:lvl9pPr>
          </a:lstStyle>
          <a:p>
            <a:pPr marL="0" indent="0">
              <a:buNone/>
            </a:pPr>
            <a:r>
              <a:rPr lang="en-US" b="1" i="1" dirty="0"/>
              <a:t>How we can exploit the compression to make it more cost-effective to store, process, and analyze large amounts of data?</a:t>
            </a:r>
          </a:p>
        </p:txBody>
      </p:sp>
      <p:sp>
        <p:nvSpPr>
          <p:cNvPr id="10" name="Rectangle 9">
            <a:extLst>
              <a:ext uri="{FF2B5EF4-FFF2-40B4-BE49-F238E27FC236}">
                <a16:creationId xmlns:a16="http://schemas.microsoft.com/office/drawing/2014/main" id="{5D6E45CE-6C5B-DA88-06BF-0F02EFF3C4F9}"/>
              </a:ext>
            </a:extLst>
          </p:cNvPr>
          <p:cNvSpPr/>
          <p:nvPr/>
        </p:nvSpPr>
        <p:spPr>
          <a:xfrm>
            <a:off x="942975" y="5368169"/>
            <a:ext cx="10563225" cy="646331"/>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66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1AB92-79C7-AD78-EC17-FBF56C7FDECA}"/>
              </a:ext>
            </a:extLst>
          </p:cNvPr>
          <p:cNvSpPr>
            <a:spLocks noGrp="1"/>
          </p:cNvSpPr>
          <p:nvPr>
            <p:ph type="title"/>
          </p:nvPr>
        </p:nvSpPr>
        <p:spPr/>
        <p:txBody>
          <a:bodyPr/>
          <a:lstStyle/>
          <a:p>
            <a:r>
              <a:rPr lang="en-US" dirty="0"/>
              <a:t>SIBACO: </a:t>
            </a:r>
            <a:r>
              <a:rPr lang="en-US" b="1" dirty="0"/>
              <a:t>Si</a:t>
            </a:r>
            <a:r>
              <a:rPr lang="en-US" dirty="0"/>
              <a:t>gnature </a:t>
            </a:r>
            <a:r>
              <a:rPr lang="en-US" b="1" dirty="0"/>
              <a:t>Ba</a:t>
            </a:r>
            <a:r>
              <a:rPr lang="en-US" dirty="0"/>
              <a:t>sed </a:t>
            </a:r>
            <a:r>
              <a:rPr lang="en-US" b="1" dirty="0"/>
              <a:t>Co</a:t>
            </a:r>
            <a:r>
              <a:rPr lang="en-US" dirty="0"/>
              <a:t>mpression </a:t>
            </a:r>
          </a:p>
        </p:txBody>
      </p:sp>
      <p:sp>
        <p:nvSpPr>
          <p:cNvPr id="3" name="Content Placeholder 2">
            <a:extLst>
              <a:ext uri="{FF2B5EF4-FFF2-40B4-BE49-F238E27FC236}">
                <a16:creationId xmlns:a16="http://schemas.microsoft.com/office/drawing/2014/main" id="{215928F2-6734-0F07-AC1F-AAD9EC914C8B}"/>
              </a:ext>
            </a:extLst>
          </p:cNvPr>
          <p:cNvSpPr>
            <a:spLocks noGrp="1"/>
          </p:cNvSpPr>
          <p:nvPr>
            <p:ph idx="1"/>
          </p:nvPr>
        </p:nvSpPr>
        <p:spPr/>
        <p:txBody>
          <a:bodyPr>
            <a:normAutofit/>
          </a:bodyPr>
          <a:lstStyle/>
          <a:p>
            <a:r>
              <a:rPr lang="en-US" sz="2800" dirty="0"/>
              <a:t>SIBACO’s hypothesis is that </a:t>
            </a:r>
            <a:r>
              <a:rPr lang="en-US" sz="2800" b="1" dirty="0"/>
              <a:t>multi-scheme data compression </a:t>
            </a:r>
            <a:r>
              <a:rPr lang="en-US" sz="2800" dirty="0"/>
              <a:t>is more </a:t>
            </a:r>
            <a:r>
              <a:rPr lang="en-US" sz="2800" b="1" dirty="0"/>
              <a:t>effective</a:t>
            </a:r>
            <a:r>
              <a:rPr lang="en-US" sz="2800" dirty="0"/>
              <a:t> for complex big data by enabling incremental compression and partial decompression. </a:t>
            </a:r>
          </a:p>
          <a:p>
            <a:endParaRPr lang="en-US" sz="2400" dirty="0"/>
          </a:p>
          <a:p>
            <a:r>
              <a:rPr lang="en-US" sz="2400" dirty="0"/>
              <a:t>Multi-scheme data compression uses </a:t>
            </a:r>
            <a:r>
              <a:rPr lang="en-US" sz="2400" b="1" dirty="0"/>
              <a:t>different compression schemes </a:t>
            </a:r>
            <a:r>
              <a:rPr lang="en-US" sz="2400" dirty="0"/>
              <a:t>that are more effective to be used for </a:t>
            </a:r>
            <a:r>
              <a:rPr lang="en-US" sz="2400" b="1" dirty="0"/>
              <a:t>different columns </a:t>
            </a:r>
            <a:r>
              <a:rPr lang="en-US" sz="2400" dirty="0"/>
              <a:t>based on </a:t>
            </a:r>
            <a:r>
              <a:rPr lang="en-US" sz="2400" b="1" dirty="0"/>
              <a:t>their</a:t>
            </a:r>
            <a:r>
              <a:rPr lang="en-US" sz="2400" dirty="0"/>
              <a:t> </a:t>
            </a:r>
            <a:r>
              <a:rPr lang="en-US" sz="2400" b="1" dirty="0"/>
              <a:t>type</a:t>
            </a:r>
            <a:r>
              <a:rPr lang="en-US" sz="2400" dirty="0"/>
              <a:t> and </a:t>
            </a:r>
            <a:r>
              <a:rPr lang="en-US" sz="2400" b="1" dirty="0"/>
              <a:t>data characteristics (signature)</a:t>
            </a:r>
            <a:r>
              <a:rPr lang="en-US" sz="2400" dirty="0"/>
              <a:t>.</a:t>
            </a:r>
          </a:p>
          <a:p>
            <a:endParaRPr lang="en-US" sz="2400" dirty="0"/>
          </a:p>
          <a:p>
            <a:pPr lvl="1"/>
            <a:r>
              <a:rPr lang="en-US" sz="2200" b="1" dirty="0"/>
              <a:t>SIBACO</a:t>
            </a:r>
            <a:r>
              <a:rPr lang="en-US" sz="2200" dirty="0"/>
              <a:t> supports data-intensive applications, many of which need to be able to perform exact queries over stored data. Therefore we are exploring only </a:t>
            </a:r>
            <a:r>
              <a:rPr lang="en-US" sz="2200" b="1" dirty="0"/>
              <a:t>lossless</a:t>
            </a:r>
            <a:r>
              <a:rPr lang="en-US" sz="2200" dirty="0"/>
              <a:t> </a:t>
            </a:r>
            <a:r>
              <a:rPr lang="en-US" sz="2200" b="1" dirty="0"/>
              <a:t>compression</a:t>
            </a:r>
            <a:r>
              <a:rPr lang="en-US" sz="2200" dirty="0"/>
              <a:t> techniques.</a:t>
            </a:r>
          </a:p>
        </p:txBody>
      </p:sp>
      <p:sp>
        <p:nvSpPr>
          <p:cNvPr id="5" name="Slide Number Placeholder 4">
            <a:extLst>
              <a:ext uri="{FF2B5EF4-FFF2-40B4-BE49-F238E27FC236}">
                <a16:creationId xmlns:a16="http://schemas.microsoft.com/office/drawing/2014/main" id="{1348B794-BAD2-21CD-C0CD-60F924AE7A6E}"/>
              </a:ext>
            </a:extLst>
          </p:cNvPr>
          <p:cNvSpPr>
            <a:spLocks noGrp="1"/>
          </p:cNvSpPr>
          <p:nvPr>
            <p:ph type="sldNum" sz="quarter" idx="12"/>
          </p:nvPr>
        </p:nvSpPr>
        <p:spPr/>
        <p:txBody>
          <a:bodyPr/>
          <a:lstStyle/>
          <a:p>
            <a:fld id="{6533B23A-A043-4EDD-9986-B7176CC5B1B1}" type="slidenum">
              <a:rPr lang="en-US" smtClean="0"/>
              <a:t>7</a:t>
            </a:fld>
            <a:endParaRPr lang="en-US"/>
          </a:p>
        </p:txBody>
      </p:sp>
      <p:sp>
        <p:nvSpPr>
          <p:cNvPr id="6" name="Footer Placeholder 5">
            <a:extLst>
              <a:ext uri="{FF2B5EF4-FFF2-40B4-BE49-F238E27FC236}">
                <a16:creationId xmlns:a16="http://schemas.microsoft.com/office/drawing/2014/main" id="{00E46139-7182-FC72-1C70-7F55A9CEF449}"/>
              </a:ext>
            </a:extLst>
          </p:cNvPr>
          <p:cNvSpPr>
            <a:spLocks noGrp="1"/>
          </p:cNvSpPr>
          <p:nvPr>
            <p:ph type="ftr" sz="quarter" idx="11"/>
          </p:nvPr>
        </p:nvSpPr>
        <p:spPr/>
        <p:txBody>
          <a:bodyPr/>
          <a:lstStyle/>
          <a:p>
            <a:r>
              <a:rPr lang="en-US"/>
              <a:t>SELF-MANAGING DATABASE SYSTEMS 2023 @ ICDE 2023</a:t>
            </a:r>
            <a:endParaRPr lang="en-US" dirty="0"/>
          </a:p>
        </p:txBody>
      </p:sp>
      <p:sp>
        <p:nvSpPr>
          <p:cNvPr id="7" name="Rectangle 6">
            <a:extLst>
              <a:ext uri="{FF2B5EF4-FFF2-40B4-BE49-F238E27FC236}">
                <a16:creationId xmlns:a16="http://schemas.microsoft.com/office/drawing/2014/main" id="{8C22A9D6-AC8B-BC40-B0AB-0800592BB34E}"/>
              </a:ext>
            </a:extLst>
          </p:cNvPr>
          <p:cNvSpPr/>
          <p:nvPr/>
        </p:nvSpPr>
        <p:spPr>
          <a:xfrm>
            <a:off x="1036320" y="1272870"/>
            <a:ext cx="10176163" cy="1260780"/>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871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D8AD0-7900-AC4E-02D0-EDC7D336E480}"/>
              </a:ext>
            </a:extLst>
          </p:cNvPr>
          <p:cNvSpPr>
            <a:spLocks noGrp="1"/>
          </p:cNvSpPr>
          <p:nvPr>
            <p:ph type="title"/>
          </p:nvPr>
        </p:nvSpPr>
        <p:spPr/>
        <p:txBody>
          <a:bodyPr/>
          <a:lstStyle/>
          <a:p>
            <a:r>
              <a:rPr lang="en-US" dirty="0"/>
              <a:t>Background &amp; Related Work</a:t>
            </a:r>
          </a:p>
        </p:txBody>
      </p:sp>
      <p:sp>
        <p:nvSpPr>
          <p:cNvPr id="3" name="Content Placeholder 2">
            <a:extLst>
              <a:ext uri="{FF2B5EF4-FFF2-40B4-BE49-F238E27FC236}">
                <a16:creationId xmlns:a16="http://schemas.microsoft.com/office/drawing/2014/main" id="{49680AE6-1A89-5B14-1342-E816449F0BA7}"/>
              </a:ext>
            </a:extLst>
          </p:cNvPr>
          <p:cNvSpPr>
            <a:spLocks noGrp="1"/>
          </p:cNvSpPr>
          <p:nvPr>
            <p:ph sz="half" idx="1"/>
          </p:nvPr>
        </p:nvSpPr>
        <p:spPr>
          <a:xfrm>
            <a:off x="6274723" y="1357393"/>
            <a:ext cx="4937760" cy="4581832"/>
          </a:xfrm>
        </p:spPr>
        <p:txBody>
          <a:bodyPr>
            <a:normAutofit lnSpcReduction="10000"/>
          </a:bodyPr>
          <a:lstStyle/>
          <a:p>
            <a:r>
              <a:rPr lang="en-US" sz="2400" dirty="0"/>
              <a:t>We can divide the </a:t>
            </a:r>
            <a:r>
              <a:rPr lang="en-US" sz="2400" b="1" dirty="0"/>
              <a:t>lossless</a:t>
            </a:r>
            <a:r>
              <a:rPr lang="en-US" sz="2400" dirty="0"/>
              <a:t> compression techniques into </a:t>
            </a:r>
            <a:r>
              <a:rPr lang="en-US" sz="2400" b="1" dirty="0"/>
              <a:t>4</a:t>
            </a:r>
            <a:r>
              <a:rPr lang="en-US" sz="2400" dirty="0"/>
              <a:t> categories.</a:t>
            </a:r>
          </a:p>
          <a:p>
            <a:r>
              <a:rPr lang="en-US" sz="2400" dirty="0"/>
              <a:t>Dictionary-based compression</a:t>
            </a:r>
          </a:p>
          <a:p>
            <a:pPr lvl="1"/>
            <a:r>
              <a:rPr lang="en-US" sz="2000" dirty="0"/>
              <a:t>e.g., LZ77, LZ78, LZW</a:t>
            </a:r>
          </a:p>
          <a:p>
            <a:r>
              <a:rPr lang="en-US" sz="2400" dirty="0"/>
              <a:t>Statistical compression</a:t>
            </a:r>
          </a:p>
          <a:p>
            <a:pPr lvl="1"/>
            <a:r>
              <a:rPr lang="en-US" sz="2000" dirty="0"/>
              <a:t>e.g., Huffman coding</a:t>
            </a:r>
          </a:p>
          <a:p>
            <a:r>
              <a:rPr lang="en-US" sz="2400" dirty="0"/>
              <a:t>Transform-based compression</a:t>
            </a:r>
          </a:p>
          <a:p>
            <a:pPr lvl="1"/>
            <a:r>
              <a:rPr lang="en-US" sz="2000" dirty="0"/>
              <a:t>e.g., Burrows-Wheeler Transform</a:t>
            </a:r>
          </a:p>
          <a:p>
            <a:r>
              <a:rPr lang="en-US" sz="2400" dirty="0"/>
              <a:t>Hybrid compression</a:t>
            </a:r>
          </a:p>
          <a:p>
            <a:pPr lvl="1"/>
            <a:r>
              <a:rPr lang="en-US" sz="2000" dirty="0"/>
              <a:t>e.g., DEFLATE, which combines LZ77 and Huffman coding</a:t>
            </a:r>
          </a:p>
        </p:txBody>
      </p:sp>
      <p:sp>
        <p:nvSpPr>
          <p:cNvPr id="4" name="Content Placeholder 3">
            <a:extLst>
              <a:ext uri="{FF2B5EF4-FFF2-40B4-BE49-F238E27FC236}">
                <a16:creationId xmlns:a16="http://schemas.microsoft.com/office/drawing/2014/main" id="{C3203BCA-292C-3E32-F948-652CCFF4C8C5}"/>
              </a:ext>
            </a:extLst>
          </p:cNvPr>
          <p:cNvSpPr>
            <a:spLocks noGrp="1"/>
          </p:cNvSpPr>
          <p:nvPr>
            <p:ph sz="half" idx="2"/>
          </p:nvPr>
        </p:nvSpPr>
        <p:spPr>
          <a:xfrm>
            <a:off x="1158240" y="1357392"/>
            <a:ext cx="4937760" cy="4581833"/>
          </a:xfrm>
        </p:spPr>
        <p:txBody>
          <a:bodyPr>
            <a:normAutofit lnSpcReduction="10000"/>
          </a:bodyPr>
          <a:lstStyle/>
          <a:p>
            <a:pPr>
              <a:buFont typeface="Arial" panose="020B0604020202020204" pitchFamily="34" charset="0"/>
              <a:buChar char="•"/>
            </a:pPr>
            <a:r>
              <a:rPr lang="en-US" dirty="0"/>
              <a:t> </a:t>
            </a:r>
            <a:r>
              <a:rPr lang="en-US" b="1" dirty="0"/>
              <a:t>Compression</a:t>
            </a:r>
            <a:r>
              <a:rPr lang="en-US" dirty="0"/>
              <a:t> techniques have been researched for over </a:t>
            </a:r>
            <a:r>
              <a:rPr lang="en-US" b="1" dirty="0"/>
              <a:t>three decades </a:t>
            </a:r>
            <a:r>
              <a:rPr lang="en-US" dirty="0"/>
              <a:t>in databases.</a:t>
            </a:r>
          </a:p>
          <a:p>
            <a:pPr>
              <a:buFont typeface="Arial" panose="020B0604020202020204" pitchFamily="34" charset="0"/>
              <a:buChar char="•"/>
            </a:pPr>
            <a:r>
              <a:rPr lang="en-US" dirty="0"/>
              <a:t> Most of the popular RDBMs  are using a “monolithic” style compression scheme (e.g., </a:t>
            </a:r>
            <a:r>
              <a:rPr lang="en-US" b="1" dirty="0"/>
              <a:t>PostgreSQL</a:t>
            </a:r>
            <a:r>
              <a:rPr lang="en-US" dirty="0"/>
              <a:t> and </a:t>
            </a:r>
            <a:r>
              <a:rPr lang="en-US" b="1" dirty="0"/>
              <a:t>MySQL</a:t>
            </a:r>
            <a:r>
              <a:rPr lang="en-US" dirty="0"/>
              <a:t>) or a user-defined configuration and schemes (e.g., </a:t>
            </a:r>
            <a:r>
              <a:rPr lang="en-US" b="1" dirty="0"/>
              <a:t>MSSQL</a:t>
            </a:r>
            <a:r>
              <a:rPr lang="en-US" dirty="0"/>
              <a:t> and </a:t>
            </a:r>
            <a:r>
              <a:rPr lang="en-US" b="1" dirty="0"/>
              <a:t>Oracle</a:t>
            </a:r>
            <a:r>
              <a:rPr lang="en-US" dirty="0"/>
              <a:t>).</a:t>
            </a:r>
          </a:p>
          <a:p>
            <a:pPr>
              <a:buFont typeface="Arial" panose="020B0604020202020204" pitchFamily="34" charset="0"/>
              <a:buChar char="•"/>
            </a:pPr>
            <a:r>
              <a:rPr lang="en-US" dirty="0"/>
              <a:t> </a:t>
            </a:r>
            <a:r>
              <a:rPr lang="en-US" b="1" dirty="0"/>
              <a:t>Column stores </a:t>
            </a:r>
            <a:r>
              <a:rPr lang="en-US" dirty="0"/>
              <a:t>have been integrating compression to reduce storage costs for big data requirements (e.g., </a:t>
            </a:r>
            <a:r>
              <a:rPr lang="en-US" b="1" dirty="0"/>
              <a:t>C-store</a:t>
            </a:r>
            <a:r>
              <a:rPr lang="en-US" dirty="0"/>
              <a:t>). Additionally, several column stores have adopted a multi-scheme techniques</a:t>
            </a:r>
          </a:p>
          <a:p>
            <a:pPr lvl="1">
              <a:buFont typeface="Arial" panose="020B0604020202020204" pitchFamily="34" charset="0"/>
              <a:buChar char="•"/>
            </a:pPr>
            <a:r>
              <a:rPr lang="en-US" dirty="0"/>
              <a:t>Black-box and with white-box ideas have been proposed to exploit the partitioning of the data with compression.</a:t>
            </a:r>
          </a:p>
        </p:txBody>
      </p:sp>
      <p:sp>
        <p:nvSpPr>
          <p:cNvPr id="6" name="Footer Placeholder 5">
            <a:extLst>
              <a:ext uri="{FF2B5EF4-FFF2-40B4-BE49-F238E27FC236}">
                <a16:creationId xmlns:a16="http://schemas.microsoft.com/office/drawing/2014/main" id="{DB566B6E-BE37-D81B-40DE-7C0F163680AF}"/>
              </a:ext>
            </a:extLst>
          </p:cNvPr>
          <p:cNvSpPr>
            <a:spLocks noGrp="1"/>
          </p:cNvSpPr>
          <p:nvPr>
            <p:ph type="ftr" sz="quarter" idx="11"/>
          </p:nvPr>
        </p:nvSpPr>
        <p:spPr/>
        <p:txBody>
          <a:bodyPr/>
          <a:lstStyle/>
          <a:p>
            <a:r>
              <a:rPr lang="en-US"/>
              <a:t>SELF-MANAGING DATABASE SYSTEMS 2023 @ ICDE 2023</a:t>
            </a:r>
            <a:endParaRPr lang="en-US" dirty="0"/>
          </a:p>
        </p:txBody>
      </p:sp>
      <p:sp>
        <p:nvSpPr>
          <p:cNvPr id="5" name="Slide Number Placeholder 4">
            <a:extLst>
              <a:ext uri="{FF2B5EF4-FFF2-40B4-BE49-F238E27FC236}">
                <a16:creationId xmlns:a16="http://schemas.microsoft.com/office/drawing/2014/main" id="{7AFFF546-F6F3-BBD5-F554-053ACB23F178}"/>
              </a:ext>
            </a:extLst>
          </p:cNvPr>
          <p:cNvSpPr>
            <a:spLocks noGrp="1"/>
          </p:cNvSpPr>
          <p:nvPr>
            <p:ph type="sldNum" sz="quarter" idx="12"/>
          </p:nvPr>
        </p:nvSpPr>
        <p:spPr/>
        <p:txBody>
          <a:bodyPr/>
          <a:lstStyle/>
          <a:p>
            <a:fld id="{6533B23A-A043-4EDD-9986-B7176CC5B1B1}" type="slidenum">
              <a:rPr lang="en-US" smtClean="0"/>
              <a:t>8</a:t>
            </a:fld>
            <a:endParaRPr lang="en-US"/>
          </a:p>
        </p:txBody>
      </p:sp>
    </p:spTree>
    <p:extLst>
      <p:ext uri="{BB962C8B-B14F-4D97-AF65-F5344CB8AC3E}">
        <p14:creationId xmlns:p14="http://schemas.microsoft.com/office/powerpoint/2010/main" val="35264781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ACE4F-7012-71DE-C3F1-30271E140877}"/>
              </a:ext>
            </a:extLst>
          </p:cNvPr>
          <p:cNvSpPr>
            <a:spLocks noGrp="1"/>
          </p:cNvSpPr>
          <p:nvPr>
            <p:ph type="title"/>
          </p:nvPr>
        </p:nvSpPr>
        <p:spPr/>
        <p:txBody>
          <a:bodyPr/>
          <a:lstStyle/>
          <a:p>
            <a:r>
              <a:rPr lang="en-US" dirty="0"/>
              <a:t>Compression &amp; Entropy</a:t>
            </a:r>
          </a:p>
        </p:txBody>
      </p:sp>
      <p:sp>
        <p:nvSpPr>
          <p:cNvPr id="3" name="Content Placeholder 2">
            <a:extLst>
              <a:ext uri="{FF2B5EF4-FFF2-40B4-BE49-F238E27FC236}">
                <a16:creationId xmlns:a16="http://schemas.microsoft.com/office/drawing/2014/main" id="{059B5AEA-189B-5315-B016-D2C923A5E7D6}"/>
              </a:ext>
            </a:extLst>
          </p:cNvPr>
          <p:cNvSpPr>
            <a:spLocks noGrp="1"/>
          </p:cNvSpPr>
          <p:nvPr>
            <p:ph idx="1"/>
          </p:nvPr>
        </p:nvSpPr>
        <p:spPr>
          <a:xfrm>
            <a:off x="1097280" y="4791075"/>
            <a:ext cx="10058400" cy="1078018"/>
          </a:xfrm>
        </p:spPr>
        <p:txBody>
          <a:bodyPr>
            <a:normAutofit lnSpcReduction="10000"/>
          </a:bodyPr>
          <a:lstStyle/>
          <a:p>
            <a:pPr>
              <a:buFont typeface="Arial" panose="020B0604020202020204" pitchFamily="34" charset="0"/>
              <a:buChar char="•"/>
            </a:pPr>
            <a:r>
              <a:rPr lang="en-US" dirty="0"/>
              <a:t> The </a:t>
            </a:r>
            <a:r>
              <a:rPr lang="en-US" b="1" dirty="0"/>
              <a:t>low-entropy attributes</a:t>
            </a:r>
            <a:r>
              <a:rPr lang="en-US" dirty="0"/>
              <a:t> confirm that </a:t>
            </a:r>
            <a:r>
              <a:rPr lang="en-US" b="1" dirty="0"/>
              <a:t>high compression ratios </a:t>
            </a:r>
            <a:r>
              <a:rPr lang="en-US" dirty="0"/>
              <a:t>can be achieved.</a:t>
            </a:r>
          </a:p>
          <a:p>
            <a:pPr>
              <a:buFont typeface="Arial" panose="020B0604020202020204" pitchFamily="34" charset="0"/>
              <a:buChar char="•"/>
            </a:pPr>
            <a:r>
              <a:rPr lang="en-US" dirty="0"/>
              <a:t> The </a:t>
            </a:r>
            <a:r>
              <a:rPr lang="en-US" b="1" dirty="0"/>
              <a:t>0 </a:t>
            </a:r>
            <a:r>
              <a:rPr lang="en-US" dirty="0"/>
              <a:t>entropy attributes are usually </a:t>
            </a:r>
            <a:r>
              <a:rPr lang="en-US" b="1" dirty="0"/>
              <a:t>optional attributes </a:t>
            </a:r>
            <a:r>
              <a:rPr lang="en-US" dirty="0"/>
              <a:t>for future use, thus they are empty or not used, but still stored.</a:t>
            </a:r>
          </a:p>
        </p:txBody>
      </p:sp>
      <p:sp>
        <p:nvSpPr>
          <p:cNvPr id="4" name="Footer Placeholder 3">
            <a:extLst>
              <a:ext uri="{FF2B5EF4-FFF2-40B4-BE49-F238E27FC236}">
                <a16:creationId xmlns:a16="http://schemas.microsoft.com/office/drawing/2014/main" id="{512E8801-F49D-848E-2CEA-10CCC5927C7A}"/>
              </a:ext>
            </a:extLst>
          </p:cNvPr>
          <p:cNvSpPr>
            <a:spLocks noGrp="1"/>
          </p:cNvSpPr>
          <p:nvPr>
            <p:ph type="ftr" sz="quarter" idx="11"/>
          </p:nvPr>
        </p:nvSpPr>
        <p:spPr/>
        <p:txBody>
          <a:bodyPr/>
          <a:lstStyle/>
          <a:p>
            <a:r>
              <a:rPr lang="en-US"/>
              <a:t>SELF-MANAGING DATABASE SYSTEMS 2023 @ ICDE 2023</a:t>
            </a:r>
            <a:endParaRPr lang="en-US" dirty="0"/>
          </a:p>
        </p:txBody>
      </p:sp>
      <p:sp>
        <p:nvSpPr>
          <p:cNvPr id="5" name="Slide Number Placeholder 4">
            <a:extLst>
              <a:ext uri="{FF2B5EF4-FFF2-40B4-BE49-F238E27FC236}">
                <a16:creationId xmlns:a16="http://schemas.microsoft.com/office/drawing/2014/main" id="{C0F23F86-7B01-1A47-1B1D-7EAA65D104A0}"/>
              </a:ext>
            </a:extLst>
          </p:cNvPr>
          <p:cNvSpPr>
            <a:spLocks noGrp="1"/>
          </p:cNvSpPr>
          <p:nvPr>
            <p:ph type="sldNum" sz="quarter" idx="12"/>
          </p:nvPr>
        </p:nvSpPr>
        <p:spPr/>
        <p:txBody>
          <a:bodyPr/>
          <a:lstStyle/>
          <a:p>
            <a:fld id="{6113E31D-E2AB-40D1-8B51-AFA5AFEF393A}" type="slidenum">
              <a:rPr lang="en-US" smtClean="0"/>
              <a:t>9</a:t>
            </a:fld>
            <a:endParaRPr lang="en-US" dirty="0"/>
          </a:p>
        </p:txBody>
      </p:sp>
      <p:pic>
        <p:nvPicPr>
          <p:cNvPr id="9" name="Picture 8">
            <a:extLst>
              <a:ext uri="{FF2B5EF4-FFF2-40B4-BE49-F238E27FC236}">
                <a16:creationId xmlns:a16="http://schemas.microsoft.com/office/drawing/2014/main" id="{6B079F71-7771-3E48-9699-F81D618D3AA0}"/>
              </a:ext>
            </a:extLst>
          </p:cNvPr>
          <p:cNvPicPr>
            <a:picLocks noChangeAspect="1"/>
          </p:cNvPicPr>
          <p:nvPr/>
        </p:nvPicPr>
        <p:blipFill>
          <a:blip r:embed="rId2"/>
          <a:stretch>
            <a:fillRect/>
          </a:stretch>
        </p:blipFill>
        <p:spPr>
          <a:xfrm>
            <a:off x="1314484" y="1575156"/>
            <a:ext cx="8939035" cy="3215919"/>
          </a:xfrm>
          <a:prstGeom prst="rect">
            <a:avLst/>
          </a:prstGeom>
        </p:spPr>
      </p:pic>
      <p:sp>
        <p:nvSpPr>
          <p:cNvPr id="6" name="Oval 5">
            <a:extLst>
              <a:ext uri="{FF2B5EF4-FFF2-40B4-BE49-F238E27FC236}">
                <a16:creationId xmlns:a16="http://schemas.microsoft.com/office/drawing/2014/main" id="{00C46704-A6A5-4737-CA1F-C81D087E711F}"/>
              </a:ext>
            </a:extLst>
          </p:cNvPr>
          <p:cNvSpPr/>
          <p:nvPr/>
        </p:nvSpPr>
        <p:spPr>
          <a:xfrm>
            <a:off x="2038350" y="4331362"/>
            <a:ext cx="3390900" cy="24415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08923A5-1DCD-A984-0307-341B2A277A2A}"/>
              </a:ext>
            </a:extLst>
          </p:cNvPr>
          <p:cNvSpPr/>
          <p:nvPr/>
        </p:nvSpPr>
        <p:spPr>
          <a:xfrm>
            <a:off x="8486774" y="4087209"/>
            <a:ext cx="628651" cy="244153"/>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298A669-118A-2942-B39E-68F6CF8C7E34}"/>
              </a:ext>
            </a:extLst>
          </p:cNvPr>
          <p:cNvSpPr txBox="1"/>
          <p:nvPr/>
        </p:nvSpPr>
        <p:spPr>
          <a:xfrm>
            <a:off x="1097279" y="1242214"/>
            <a:ext cx="10115203" cy="369332"/>
          </a:xfrm>
          <a:prstGeom prst="rect">
            <a:avLst/>
          </a:prstGeom>
          <a:noFill/>
        </p:spPr>
        <p:txBody>
          <a:bodyPr wrap="square">
            <a:spAutoFit/>
          </a:bodyPr>
          <a:lstStyle/>
          <a:p>
            <a:pPr marL="91440" marR="0" lvl="0" indent="-91440" algn="l" defTabSz="914400" rtl="0" eaLnBrk="1" fontAlgn="auto" latinLnBrk="0" hangingPunct="1">
              <a:lnSpc>
                <a:spcPct val="90000"/>
              </a:lnSpc>
              <a:spcBef>
                <a:spcPts val="1200"/>
              </a:spcBef>
              <a:spcAft>
                <a:spcPts val="200"/>
              </a:spcAft>
              <a:buClr>
                <a:srgbClr val="008080"/>
              </a:buClr>
              <a:buSzPct val="100000"/>
              <a:buFont typeface="Arial" panose="020B0604020202020204" pitchFamily="34" charset="0"/>
              <a:buChar char="•"/>
              <a:tabLst/>
              <a:defRPr/>
            </a:pPr>
            <a:r>
              <a:rPr lang="en-US" sz="2000" dirty="0">
                <a:solidFill>
                  <a:prstClr val="black">
                    <a:lumMod val="75000"/>
                    <a:lumOff val="25000"/>
                  </a:prstClr>
                </a:solidFill>
                <a:latin typeface="Calibri" panose="020F0502020204030204"/>
              </a:rPr>
              <a:t> Entropy is a metric used to evaluate the effectiveness of a compression algorithm.</a:t>
            </a:r>
          </a:p>
        </p:txBody>
      </p:sp>
    </p:spTree>
    <p:extLst>
      <p:ext uri="{BB962C8B-B14F-4D97-AF65-F5344CB8AC3E}">
        <p14:creationId xmlns:p14="http://schemas.microsoft.com/office/powerpoint/2010/main" val="1985843875"/>
      </p:ext>
    </p:extLst>
  </p:cSld>
  <p:clrMapOvr>
    <a:masterClrMapping/>
  </p:clrMapOvr>
</p:sld>
</file>

<file path=ppt/theme/theme1.xml><?xml version="1.0" encoding="utf-8"?>
<a:theme xmlns:a="http://schemas.openxmlformats.org/drawingml/2006/main" name="Retrospect">
  <a:themeElements>
    <a:clrScheme name="Custom 6">
      <a:dk1>
        <a:sysClr val="windowText" lastClr="000000"/>
      </a:dk1>
      <a:lt1>
        <a:sysClr val="window" lastClr="FFFFFF"/>
      </a:lt1>
      <a:dk2>
        <a:srgbClr val="344068"/>
      </a:dk2>
      <a:lt2>
        <a:srgbClr val="D9E0E6"/>
      </a:lt2>
      <a:accent1>
        <a:srgbClr val="008080"/>
      </a:accent1>
      <a:accent2>
        <a:srgbClr val="FFFFFF"/>
      </a:accent2>
      <a:accent3>
        <a:srgbClr val="243048"/>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2694</TotalTime>
  <Words>1733</Words>
  <Application>Microsoft Office PowerPoint</Application>
  <PresentationFormat>Widescreen</PresentationFormat>
  <Paragraphs>194</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NimbusRomNo9L-Regu</vt:lpstr>
      <vt:lpstr>NimbusRomNo9L-ReguItal</vt:lpstr>
      <vt:lpstr>Retrospect</vt:lpstr>
      <vt:lpstr>Towards a Signature Based Compression Technique for Big Data Storage</vt:lpstr>
      <vt:lpstr>Outline</vt:lpstr>
      <vt:lpstr>Motivation</vt:lpstr>
      <vt:lpstr>Big Data</vt:lpstr>
      <vt:lpstr>Challenges</vt:lpstr>
      <vt:lpstr>Solutions</vt:lpstr>
      <vt:lpstr>SIBACO: Signature Based Compression </vt:lpstr>
      <vt:lpstr>Background &amp; Related Work</vt:lpstr>
      <vt:lpstr>Compression &amp; Entropy</vt:lpstr>
      <vt:lpstr>SIBACO Overview</vt:lpstr>
      <vt:lpstr>Experimental Methodology</vt:lpstr>
      <vt:lpstr>Experiments: Datasets</vt:lpstr>
      <vt:lpstr>Experiments: Backblaze</vt:lpstr>
      <vt:lpstr>Experiments: MovieLens</vt:lpstr>
      <vt:lpstr>Experiments: Both Datasets</vt:lpstr>
      <vt:lpstr>Conclusions &amp; Future Work</vt:lpstr>
      <vt:lpstr>Towards a Signature Based Compression Technique for Big Data Storage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Costantinos Costa</dc:creator>
  <cp:lastModifiedBy>Constantinos Costa</cp:lastModifiedBy>
  <cp:revision>220</cp:revision>
  <dcterms:created xsi:type="dcterms:W3CDTF">2023-03-28T06:46:04Z</dcterms:created>
  <dcterms:modified xsi:type="dcterms:W3CDTF">2023-04-03T14:56:29Z</dcterms:modified>
</cp:coreProperties>
</file>